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257" r:id="rId2"/>
    <p:sldId id="264" r:id="rId3"/>
    <p:sldId id="369" r:id="rId4"/>
    <p:sldId id="307" r:id="rId5"/>
    <p:sldId id="401" r:id="rId6"/>
    <p:sldId id="359" r:id="rId7"/>
    <p:sldId id="402" r:id="rId8"/>
    <p:sldId id="356" r:id="rId9"/>
    <p:sldId id="269" r:id="rId10"/>
    <p:sldId id="344" r:id="rId11"/>
    <p:sldId id="361" r:id="rId12"/>
    <p:sldId id="363" r:id="rId13"/>
    <p:sldId id="362" r:id="rId14"/>
    <p:sldId id="345" r:id="rId15"/>
    <p:sldId id="351" r:id="rId16"/>
    <p:sldId id="352" r:id="rId17"/>
    <p:sldId id="360" r:id="rId18"/>
    <p:sldId id="353" r:id="rId19"/>
    <p:sldId id="354" r:id="rId20"/>
    <p:sldId id="355" r:id="rId21"/>
    <p:sldId id="346" r:id="rId22"/>
    <p:sldId id="347" r:id="rId23"/>
    <p:sldId id="314" r:id="rId24"/>
    <p:sldId id="370" r:id="rId25"/>
    <p:sldId id="371" r:id="rId26"/>
    <p:sldId id="372" r:id="rId27"/>
    <p:sldId id="373" r:id="rId28"/>
    <p:sldId id="309" r:id="rId29"/>
    <p:sldId id="386" r:id="rId30"/>
    <p:sldId id="384" r:id="rId31"/>
    <p:sldId id="385" r:id="rId32"/>
    <p:sldId id="511" r:id="rId33"/>
    <p:sldId id="378" r:id="rId34"/>
    <p:sldId id="380" r:id="rId35"/>
    <p:sldId id="512" r:id="rId36"/>
    <p:sldId id="381" r:id="rId37"/>
    <p:sldId id="376" r:id="rId38"/>
    <p:sldId id="513" r:id="rId39"/>
    <p:sldId id="327" r:id="rId40"/>
    <p:sldId id="382" r:id="rId41"/>
    <p:sldId id="383" r:id="rId42"/>
    <p:sldId id="328" r:id="rId43"/>
    <p:sldId id="387" r:id="rId44"/>
    <p:sldId id="388" r:id="rId45"/>
    <p:sldId id="391" r:id="rId46"/>
    <p:sldId id="390" r:id="rId47"/>
    <p:sldId id="392" r:id="rId48"/>
    <p:sldId id="514" r:id="rId49"/>
    <p:sldId id="288" r:id="rId50"/>
    <p:sldId id="393" r:id="rId51"/>
    <p:sldId id="394" r:id="rId52"/>
    <p:sldId id="395" r:id="rId53"/>
    <p:sldId id="396" r:id="rId54"/>
    <p:sldId id="397" r:id="rId55"/>
    <p:sldId id="398" r:id="rId56"/>
    <p:sldId id="280" r:id="rId57"/>
    <p:sldId id="399" r:id="rId58"/>
    <p:sldId id="400" r:id="rId59"/>
    <p:sldId id="403" r:id="rId60"/>
    <p:sldId id="407" r:id="rId61"/>
    <p:sldId id="406" r:id="rId62"/>
    <p:sldId id="404" r:id="rId63"/>
    <p:sldId id="410" r:id="rId64"/>
    <p:sldId id="409" r:id="rId65"/>
    <p:sldId id="408" r:id="rId66"/>
    <p:sldId id="414" r:id="rId67"/>
    <p:sldId id="412" r:id="rId68"/>
    <p:sldId id="413" r:id="rId69"/>
    <p:sldId id="405" r:id="rId70"/>
    <p:sldId id="422" r:id="rId71"/>
    <p:sldId id="424" r:id="rId72"/>
    <p:sldId id="425" r:id="rId73"/>
    <p:sldId id="426" r:id="rId74"/>
    <p:sldId id="299" r:id="rId75"/>
    <p:sldId id="428" r:id="rId76"/>
    <p:sldId id="429" r:id="rId77"/>
    <p:sldId id="431" r:id="rId78"/>
    <p:sldId id="430" r:id="rId79"/>
    <p:sldId id="284" r:id="rId80"/>
    <p:sldId id="432" r:id="rId81"/>
    <p:sldId id="433" r:id="rId82"/>
    <p:sldId id="434" r:id="rId83"/>
    <p:sldId id="283" r:id="rId84"/>
    <p:sldId id="435" r:id="rId85"/>
    <p:sldId id="438" r:id="rId86"/>
    <p:sldId id="437" r:id="rId87"/>
    <p:sldId id="436" r:id="rId88"/>
    <p:sldId id="439" r:id="rId89"/>
    <p:sldId id="286" r:id="rId90"/>
    <p:sldId id="440" r:id="rId91"/>
    <p:sldId id="441" r:id="rId92"/>
    <p:sldId id="443" r:id="rId93"/>
    <p:sldId id="442" r:id="rId94"/>
    <p:sldId id="285" r:id="rId95"/>
    <p:sldId id="444" r:id="rId96"/>
    <p:sldId id="445" r:id="rId97"/>
    <p:sldId id="446" r:id="rId98"/>
    <p:sldId id="282" r:id="rId99"/>
    <p:sldId id="451" r:id="rId100"/>
    <p:sldId id="450" r:id="rId101"/>
    <p:sldId id="449" r:id="rId102"/>
    <p:sldId id="448" r:id="rId103"/>
    <p:sldId id="292" r:id="rId104"/>
    <p:sldId id="457" r:id="rId105"/>
    <p:sldId id="456" r:id="rId106"/>
    <p:sldId id="459" r:id="rId107"/>
    <p:sldId id="460" r:id="rId108"/>
    <p:sldId id="461" r:id="rId109"/>
    <p:sldId id="499" r:id="rId110"/>
    <p:sldId id="462" r:id="rId111"/>
    <p:sldId id="500" r:id="rId112"/>
    <p:sldId id="465" r:id="rId113"/>
    <p:sldId id="477" r:id="rId114"/>
    <p:sldId id="478" r:id="rId115"/>
    <p:sldId id="479" r:id="rId116"/>
    <p:sldId id="470" r:id="rId117"/>
    <p:sldId id="469" r:id="rId118"/>
    <p:sldId id="485" r:id="rId119"/>
    <p:sldId id="301" r:id="rId120"/>
    <p:sldId id="484" r:id="rId121"/>
    <p:sldId id="486" r:id="rId122"/>
    <p:sldId id="515" r:id="rId123"/>
    <p:sldId id="483" r:id="rId124"/>
    <p:sldId id="488" r:id="rId125"/>
    <p:sldId id="489" r:id="rId126"/>
    <p:sldId id="490" r:id="rId127"/>
    <p:sldId id="487" r:id="rId128"/>
    <p:sldId id="491" r:id="rId129"/>
    <p:sldId id="492" r:id="rId130"/>
    <p:sldId id="481" r:id="rId131"/>
    <p:sldId id="493" r:id="rId132"/>
    <p:sldId id="494" r:id="rId133"/>
    <p:sldId id="495" r:id="rId134"/>
    <p:sldId id="482" r:id="rId135"/>
    <p:sldId id="496" r:id="rId136"/>
    <p:sldId id="480" r:id="rId137"/>
    <p:sldId id="498" r:id="rId138"/>
    <p:sldId id="497" r:id="rId139"/>
    <p:sldId id="342" r:id="rId140"/>
    <p:sldId id="503" r:id="rId141"/>
    <p:sldId id="505" r:id="rId142"/>
    <p:sldId id="504" r:id="rId143"/>
    <p:sldId id="507" r:id="rId144"/>
    <p:sldId id="510" r:id="rId145"/>
    <p:sldId id="509" r:id="rId146"/>
    <p:sldId id="476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CD719E60-4BFD-4FF0-AFD5-CD1D1E032F9B}">
          <p14:sldIdLst>
            <p14:sldId id="257"/>
          </p14:sldIdLst>
        </p14:section>
        <p14:section name="Übersicht" id="{B0C8C7FF-5B3D-40AA-8DD8-A3561B407B54}">
          <p14:sldIdLst>
            <p14:sldId id="264"/>
            <p14:sldId id="369"/>
          </p14:sldIdLst>
        </p14:section>
        <p14:section name="Applikation" id="{5F67F266-7264-43C7-97E3-004980EBB74E}">
          <p14:sldIdLst>
            <p14:sldId id="307"/>
            <p14:sldId id="401"/>
            <p14:sldId id="359"/>
            <p14:sldId id="402"/>
            <p14:sldId id="356"/>
            <p14:sldId id="269"/>
            <p14:sldId id="344"/>
            <p14:sldId id="361"/>
            <p14:sldId id="363"/>
            <p14:sldId id="362"/>
          </p14:sldIdLst>
        </p14:section>
        <p14:section name="Kennfelder" id="{D458CD75-9598-47CA-9E10-51D03ED09C23}">
          <p14:sldIdLst>
            <p14:sldId id="345"/>
            <p14:sldId id="351"/>
            <p14:sldId id="352"/>
            <p14:sldId id="360"/>
            <p14:sldId id="353"/>
            <p14:sldId id="354"/>
            <p14:sldId id="355"/>
            <p14:sldId id="346"/>
            <p14:sldId id="347"/>
          </p14:sldIdLst>
        </p14:section>
        <p14:section name="Datenadaption" id="{5A329476-5995-4171-8886-5807BD5C4484}">
          <p14:sldIdLst>
            <p14:sldId id="314"/>
            <p14:sldId id="370"/>
            <p14:sldId id="371"/>
            <p14:sldId id="372"/>
            <p14:sldId id="373"/>
          </p14:sldIdLst>
        </p14:section>
        <p14:section name="Gauß-Prozesse" id="{9D834181-0D26-4C89-B636-A3800A174A31}">
          <p14:sldIdLst>
            <p14:sldId id="309"/>
            <p14:sldId id="386"/>
            <p14:sldId id="384"/>
            <p14:sldId id="385"/>
            <p14:sldId id="511"/>
            <p14:sldId id="378"/>
            <p14:sldId id="380"/>
            <p14:sldId id="512"/>
            <p14:sldId id="381"/>
            <p14:sldId id="376"/>
            <p14:sldId id="513"/>
            <p14:sldId id="327"/>
            <p14:sldId id="382"/>
            <p14:sldId id="383"/>
            <p14:sldId id="328"/>
            <p14:sldId id="387"/>
            <p14:sldId id="388"/>
            <p14:sldId id="391"/>
            <p14:sldId id="390"/>
            <p14:sldId id="392"/>
            <p14:sldId id="514"/>
          </p14:sldIdLst>
        </p14:section>
        <p14:section name="Software-Aufbau" id="{7C5F7641-16C5-4955-99A4-76C9F7A063C1}">
          <p14:sldIdLst>
            <p14:sldId id="288"/>
            <p14:sldId id="393"/>
            <p14:sldId id="394"/>
            <p14:sldId id="395"/>
            <p14:sldId id="396"/>
            <p14:sldId id="397"/>
            <p14:sldId id="398"/>
            <p14:sldId id="280"/>
            <p14:sldId id="399"/>
            <p14:sldId id="400"/>
          </p14:sldIdLst>
        </p14:section>
        <p14:section name="Simulation - Sensor-Array" id="{1112B71C-12AD-4EB9-97CA-1F6688DF5DC2}">
          <p14:sldIdLst>
            <p14:sldId id="403"/>
            <p14:sldId id="407"/>
            <p14:sldId id="406"/>
            <p14:sldId id="404"/>
            <p14:sldId id="410"/>
            <p14:sldId id="409"/>
            <p14:sldId id="408"/>
            <p14:sldId id="414"/>
            <p14:sldId id="412"/>
            <p14:sldId id="413"/>
            <p14:sldId id="405"/>
            <p14:sldId id="422"/>
            <p14:sldId id="424"/>
            <p14:sldId id="425"/>
            <p14:sldId id="426"/>
          </p14:sldIdLst>
        </p14:section>
        <p14:section name="Simulation - Gauß-Prozesse" id="{DDE402D2-17B6-449B-9370-BD0BC8390AEA}">
          <p14:sldIdLst>
            <p14:sldId id="299"/>
            <p14:sldId id="428"/>
            <p14:sldId id="429"/>
            <p14:sldId id="431"/>
            <p14:sldId id="430"/>
            <p14:sldId id="284"/>
            <p14:sldId id="432"/>
            <p14:sldId id="433"/>
            <p14:sldId id="434"/>
            <p14:sldId id="283"/>
            <p14:sldId id="435"/>
            <p14:sldId id="438"/>
            <p14:sldId id="437"/>
            <p14:sldId id="436"/>
            <p14:sldId id="439"/>
            <p14:sldId id="286"/>
            <p14:sldId id="440"/>
            <p14:sldId id="441"/>
            <p14:sldId id="443"/>
            <p14:sldId id="442"/>
            <p14:sldId id="285"/>
            <p14:sldId id="444"/>
            <p14:sldId id="445"/>
            <p14:sldId id="446"/>
            <p14:sldId id="282"/>
            <p14:sldId id="451"/>
            <p14:sldId id="450"/>
            <p14:sldId id="449"/>
            <p14:sldId id="448"/>
          </p14:sldIdLst>
        </p14:section>
        <p14:section name="Erprobungsexperimente" id="{ACEEE82C-C5EF-4FCD-9306-1D0F2D1ED3E8}">
          <p14:sldIdLst>
            <p14:sldId id="292"/>
            <p14:sldId id="457"/>
            <p14:sldId id="456"/>
            <p14:sldId id="459"/>
            <p14:sldId id="460"/>
            <p14:sldId id="461"/>
            <p14:sldId id="499"/>
            <p14:sldId id="462"/>
            <p14:sldId id="500"/>
            <p14:sldId id="465"/>
            <p14:sldId id="477"/>
            <p14:sldId id="478"/>
            <p14:sldId id="479"/>
            <p14:sldId id="470"/>
            <p14:sldId id="469"/>
            <p14:sldId id="485"/>
            <p14:sldId id="301"/>
            <p14:sldId id="484"/>
            <p14:sldId id="486"/>
            <p14:sldId id="515"/>
            <p14:sldId id="483"/>
            <p14:sldId id="488"/>
            <p14:sldId id="489"/>
            <p14:sldId id="490"/>
            <p14:sldId id="487"/>
            <p14:sldId id="491"/>
            <p14:sldId id="492"/>
            <p14:sldId id="481"/>
            <p14:sldId id="493"/>
            <p14:sldId id="494"/>
            <p14:sldId id="495"/>
            <p14:sldId id="482"/>
            <p14:sldId id="496"/>
            <p14:sldId id="480"/>
            <p14:sldId id="498"/>
            <p14:sldId id="497"/>
          </p14:sldIdLst>
        </p14:section>
        <p14:section name="Ende" id="{81FB441C-B6ED-43FC-B4CE-797F816F2E02}">
          <p14:sldIdLst>
            <p14:sldId id="342"/>
            <p14:sldId id="503"/>
            <p14:sldId id="505"/>
            <p14:sldId id="504"/>
            <p14:sldId id="507"/>
            <p14:sldId id="510"/>
            <p14:sldId id="509"/>
            <p14:sldId id="4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bias Wulf" initials="TW" lastIdx="2" clrIdx="0">
    <p:extLst>
      <p:ext uri="{19B8F6BF-5375-455C-9EA6-DF929625EA0E}">
        <p15:presenceInfo xmlns:p15="http://schemas.microsoft.com/office/powerpoint/2012/main" userId="S::tobias.wulf@nxp.com::bea0cb2e-eb02-4aa9-9d7d-e815a1df4b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  <a:srgbClr val="FF6464"/>
    <a:srgbClr val="6464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7B977-D523-494C-B388-544BA8405D76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3615-3FF9-4720-B08C-A0859E24A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DBBE-7B51-475B-A60B-4EA2AD8BC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20735"/>
            <a:ext cx="10515600" cy="1311147"/>
          </a:xfrm>
        </p:spPr>
        <p:txBody>
          <a:bodyPr anchor="b">
            <a:normAutofit/>
          </a:bodyPr>
          <a:lstStyle>
            <a:lvl1pPr algn="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4AF7-3576-436A-A0B2-0C1828B98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2124" y="3297889"/>
            <a:ext cx="6831676" cy="110785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E8F30-0B39-4B15-9A51-208B6D90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52E70-F9F6-48A4-AE8A-0DA5FE74F7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A7DA1E9D-9967-4E9C-B444-78B335C725AB}"/>
              </a:ext>
            </a:extLst>
          </p:cNvPr>
          <p:cNvSpPr txBox="1">
            <a:spLocks/>
          </p:cNvSpPr>
          <p:nvPr userDrawn="1"/>
        </p:nvSpPr>
        <p:spPr>
          <a:xfrm>
            <a:off x="6096000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 of Computer Science and Engineering</a:t>
            </a:r>
          </a:p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of Information and Electrical Engineering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121C429-49A2-4671-9874-C306EBB33F37}"/>
              </a:ext>
            </a:extLst>
          </p:cNvPr>
          <p:cNvSpPr txBox="1">
            <a:spLocks/>
          </p:cNvSpPr>
          <p:nvPr userDrawn="1"/>
        </p:nvSpPr>
        <p:spPr>
          <a:xfrm>
            <a:off x="838199" y="5628353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Fakultät Technik und Informatik</a:t>
            </a:r>
          </a:p>
          <a:p>
            <a:pPr algn="l"/>
            <a:r>
              <a:rPr lang="de-DE" sz="2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 Informations- und Elektrotechnik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80F5B60-3419-4C45-9405-C4C2B1260095}"/>
              </a:ext>
            </a:extLst>
          </p:cNvPr>
          <p:cNvSpPr txBox="1">
            <a:spLocks/>
          </p:cNvSpPr>
          <p:nvPr userDrawn="1"/>
        </p:nvSpPr>
        <p:spPr>
          <a:xfrm>
            <a:off x="838199" y="790966"/>
            <a:ext cx="5257801" cy="615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Tobias Wulf</a:t>
            </a:r>
          </a:p>
          <a:p>
            <a:pPr algn="l"/>
            <a:r>
              <a:rPr lang="en-US" sz="1800" dirty="0"/>
              <a:t>tobias.wulf@haw-hamburg.de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6EC12CD-4472-4D19-A899-166EB9979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EEC6-214D-42E9-B257-BB3E2851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C305C-ACE9-4462-973D-6834FBEB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99A77-6D14-4F44-8D6C-51AB520E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AFDC2-D86B-4CAF-A428-766667ED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6F0C-8407-4D79-A53B-B9E7EF98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84FA50-1C85-4B8B-9A5B-EB6F3E2AC88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C42DCB5-B872-4E1B-8301-F53420BAC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B040F-4A10-477B-84B0-F3807D7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13130-6A19-4BAF-B42A-074D04CB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E5D1-EE45-4498-BAB6-18CA30E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C1BD-28CE-409F-AC21-2A6CC8F6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2FB1-54B5-442D-BA82-0842B462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3500-992B-4A5C-91B7-8AC509F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ABF9-0C4B-4238-A349-0D0753F9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4F24-B96B-4F12-BDBF-F6E86F29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5F4C-BEB7-4FBB-A4D5-4B0FCF0E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017B-F4FC-4398-B3DA-400AF32A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6B403-E780-49F5-ACD4-A52D381B2D6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8E63A31-FA2C-46A7-9997-4838324D6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35015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E792-9C61-4069-83D8-34502EB7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228A-7AE1-418C-8EA1-6701C93D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1181-707A-4E44-81DF-F180226F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7E84-50E4-4E6F-944E-D9CAB061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309D-4F15-4120-8644-C2484E9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A703-4DC5-4D92-8ACC-34E012D4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49E9-EEE4-4AE3-82EA-24B70160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2ABA-D9D9-4AD3-AC61-10CA2D27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159D-9752-420B-83A7-E786AFC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4CCFD-D9F0-4E65-B280-9EB2308C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F11F8-A301-4F0D-ADEA-CEC60227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D0ABA-8A15-41BA-ADFF-010AB3015EA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FB93799-FF21-4E95-BD2B-60A2185B9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D71-7F19-43BA-86E3-B231C23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14232-074B-417D-8741-68D82C22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6F75-5F72-434D-A4E0-134F4947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3D0F3-5079-4604-AEBB-69CB50106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0174D-2571-4CC6-A4C1-7F3273850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F4846-C111-4E36-961B-BA4CE1A8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BE6D-BBD3-463F-BD5F-5FBEE9D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13509-342F-4757-B2D6-38C16BB1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56EBC3-B8F5-464F-8984-7681842B598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EC1AAEE-1A3A-4F5E-B66B-448491A9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231E-A450-48C9-B14B-A6A27015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29E6-8E14-40F9-B929-BE030560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18537-DB4A-4041-ABF5-F751434F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0AFF-7C07-491E-AC55-2FC86EED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D19E-992F-4DC0-854D-AA9233FEEDA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54727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8BE5A2C3-9E2A-4C9F-93AB-E88B59FF7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116" y="251641"/>
            <a:ext cx="2525684" cy="9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19DFF-6E82-4F00-BA45-F169BBB6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219E2-B1B4-45F4-893A-146DBB34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3D60-80C9-4735-A177-C78D0DD9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6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94F7-7170-4D42-9BE3-BD7807CC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5A8C-2174-4149-91BC-A9840F27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F8C1-8196-4041-B4C1-4F731DF9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E4F1-6323-4CD0-916A-36DF19A4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D2AE6-59C2-4F63-B7B5-BFB8220A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768A-E995-468E-87A3-7F71A7E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A44-A11C-4985-BA5A-34A4067E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F9DC0-5DD0-4720-8F8B-4579651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A902D-1F36-4B2C-9847-0CA31027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882E-6389-4FAA-8EE4-B0638414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C851-0BC8-4475-B75E-08F13589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3FCFF-D824-42A4-BAEC-EC696785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1DC16-9EB8-4614-8D21-A5487B45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2D48-96FF-46BD-9969-42F010B0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596A-AB21-40C2-A9D9-68A2B683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02.07.2021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A2382-39D4-4204-BB7F-2EFC1F32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Tobias Wulf - tobias.wulf@haw-hamburg.de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CDA95-FC40-4DDA-8650-9C8043E59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26DF-8761-41FF-9B63-E1FFA531C3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6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tm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5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mp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90C973-6212-419D-A37C-88019626E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Bachelorarbeit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DA179C-43B1-4D15-81FD-A7851C9B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273" y="3297889"/>
            <a:ext cx="7142527" cy="1107856"/>
          </a:xfrm>
        </p:spPr>
        <p:txBody>
          <a:bodyPr>
            <a:normAutofit/>
          </a:bodyPr>
          <a:lstStyle/>
          <a:p>
            <a:r>
              <a:rPr lang="de-DE" dirty="0"/>
              <a:t>Winkelmessung durch magnetische Sensor-Arrays und</a:t>
            </a:r>
          </a:p>
          <a:p>
            <a:r>
              <a:rPr lang="de-DE" dirty="0"/>
              <a:t>Toleranzkompensation mittels Gauß-Prozess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A90186-9048-4A26-8CCB-F8934FAC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</p:spTree>
    <p:extLst>
      <p:ext uri="{BB962C8B-B14F-4D97-AF65-F5344CB8AC3E}">
        <p14:creationId xmlns:p14="http://schemas.microsoft.com/office/powerpoint/2010/main" val="6711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6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014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1652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Minimale</a:t>
            </a:r>
            <a:r>
              <a:rPr lang="en-US" sz="2800" dirty="0"/>
              <a:t> </a:t>
            </a:r>
            <a:r>
              <a:rPr lang="en-US" sz="2800" dirty="0" err="1"/>
              <a:t>Parametrierung</a:t>
            </a:r>
            <a:r>
              <a:rPr lang="en-US" sz="2800" dirty="0"/>
              <a:t> und </a:t>
            </a:r>
            <a:r>
              <a:rPr lang="en-US" sz="2800" dirty="0" err="1"/>
              <a:t>funktionaler</a:t>
            </a:r>
            <a:r>
              <a:rPr lang="en-US" sz="2800" dirty="0"/>
              <a:t> Aufbau der </a:t>
            </a:r>
            <a:r>
              <a:rPr lang="en-US" sz="2800" dirty="0" err="1"/>
              <a:t>Vorhersage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ausgeführt</a:t>
            </a:r>
            <a:r>
              <a:rPr lang="en-US" sz="2800" dirty="0"/>
              <a:t> Frame </a:t>
            </a:r>
            <a:r>
              <a:rPr lang="en-US" sz="2800" dirty="0" err="1"/>
              <a:t>für</a:t>
            </a:r>
            <a:r>
              <a:rPr lang="en-US" sz="2800" dirty="0"/>
              <a:t> Frame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blockweise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Ergebnisse</a:t>
            </a:r>
            <a:r>
              <a:rPr lang="en-US" sz="2800" dirty="0"/>
              <a:t>, Derivate und </a:t>
            </a:r>
            <a:r>
              <a:rPr lang="en-US" sz="2800" dirty="0" err="1"/>
              <a:t>Qualitätskriterien</a:t>
            </a:r>
            <a:r>
              <a:rPr lang="en-US" sz="2800" dirty="0"/>
              <a:t>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r>
              <a:rPr lang="en-US" sz="2800" dirty="0"/>
              <a:t> </a:t>
            </a:r>
            <a:r>
              <a:rPr lang="en-US" sz="2800" dirty="0" err="1"/>
              <a:t>ausgegeben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153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8893D-51D6-4D18-AD7F-01E157BBE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173F8A-9F9F-4C70-8655-6DF58B8E2460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19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210C2-2EF2-4DFD-ACDF-FC885600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873058" y="1671533"/>
            <a:ext cx="4480741" cy="236781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E89993-66B8-4D3D-997F-149581F25515}"/>
              </a:ext>
            </a:extLst>
          </p:cNvPr>
          <p:cNvSpPr/>
          <p:nvPr/>
        </p:nvSpPr>
        <p:spPr>
          <a:xfrm>
            <a:off x="8382001" y="17269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99B66-E519-4472-A0B7-7C5ED934C318}"/>
              </a:ext>
            </a:extLst>
          </p:cNvPr>
          <p:cNvSpPr/>
          <p:nvPr/>
        </p:nvSpPr>
        <p:spPr>
          <a:xfrm>
            <a:off x="8305800" y="16330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1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76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5745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2845" r="50000" b="50136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10058400" y="6160168"/>
            <a:ext cx="1295398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Ausgeschaltet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51B3B8-FF89-4D31-A598-7213C9E7F04F}"/>
              </a:ext>
            </a:extLst>
          </p:cNvPr>
          <p:cNvSpPr/>
          <p:nvPr/>
        </p:nvSpPr>
        <p:spPr>
          <a:xfrm rot="5400000">
            <a:off x="7632157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8F5E4E-8B11-41B8-BA8E-4F8456735804}"/>
              </a:ext>
            </a:extLst>
          </p:cNvPr>
          <p:cNvSpPr/>
          <p:nvPr/>
        </p:nvSpPr>
        <p:spPr>
          <a:xfrm rot="5400000">
            <a:off x="9989039" y="426902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75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89215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4" t="2981" r="-362" b="50000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Verschlechtert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16200000">
            <a:off x="7676818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16200000">
            <a:off x="10033700" y="44978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6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1738149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53365" r="50000" b="-384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Verbessert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084414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1" y="4083129"/>
            <a:ext cx="1687782" cy="86546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F7CDE-BFF2-4F5A-B74A-F5428D2A03BA}"/>
              </a:ext>
            </a:extLst>
          </p:cNvPr>
          <p:cNvSpPr txBox="1"/>
          <p:nvPr/>
        </p:nvSpPr>
        <p:spPr>
          <a:xfrm>
            <a:off x="6238873" y="4132212"/>
            <a:ext cx="380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Obacht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5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</p:txBody>
      </p:sp>
    </p:spTree>
    <p:extLst>
      <p:ext uri="{BB962C8B-B14F-4D97-AF65-F5344CB8AC3E}">
        <p14:creationId xmlns:p14="http://schemas.microsoft.com/office/powerpoint/2010/main" val="117502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06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A95F-BDBC-4981-AA42-E9A7749A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934A2-91AB-4D19-A711-B7137C128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884" b="49933"/>
          <a:stretch/>
        </p:blipFill>
        <p:spPr>
          <a:xfrm>
            <a:off x="6720658" y="1519133"/>
            <a:ext cx="4480741" cy="23678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CF5CA-F2E4-417A-A7D8-E2CD75EB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DC07-ACC7-4672-8E2A-0F479906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3A17-A361-432D-B5E6-56E98A03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0907A-EBF3-4F51-A9FD-C61AEE508AF4}"/>
              </a:ext>
            </a:extLst>
          </p:cNvPr>
          <p:cNvSpPr/>
          <p:nvPr/>
        </p:nvSpPr>
        <p:spPr>
          <a:xfrm>
            <a:off x="8229601" y="203653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9E1B8-F6E1-4FE9-9B45-DDCF90BB6F3E}"/>
              </a:ext>
            </a:extLst>
          </p:cNvPr>
          <p:cNvSpPr txBox="1"/>
          <p:nvPr/>
        </p:nvSpPr>
        <p:spPr>
          <a:xfrm>
            <a:off x="838199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52F94E-2FC0-4376-8C1E-4D0C37C6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6" t="47396" r="34540" b="46385"/>
          <a:stretch/>
        </p:blipFill>
        <p:spPr>
          <a:xfrm>
            <a:off x="914402" y="5200747"/>
            <a:ext cx="2903353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85BDD2-12BB-4672-8CA5-5F56AB717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 t="53508" r="-341" b="-527"/>
          <a:stretch/>
        </p:blipFill>
        <p:spPr>
          <a:xfrm>
            <a:off x="6816108" y="3945607"/>
            <a:ext cx="4385292" cy="233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CA17C-0BEF-405F-AC12-F5112F729DE4}"/>
              </a:ext>
            </a:extLst>
          </p:cNvPr>
          <p:cNvSpPr/>
          <p:nvPr/>
        </p:nvSpPr>
        <p:spPr>
          <a:xfrm>
            <a:off x="8153400" y="1480633"/>
            <a:ext cx="1558491" cy="78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79493-DDFF-4A95-9FE7-F37CD9EEC659}"/>
              </a:ext>
            </a:extLst>
          </p:cNvPr>
          <p:cNvSpPr/>
          <p:nvPr/>
        </p:nvSpPr>
        <p:spPr>
          <a:xfrm>
            <a:off x="6785807" y="6160168"/>
            <a:ext cx="1443794" cy="196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7A942C-44C8-416E-993D-07C94FAEE34A}"/>
              </a:ext>
            </a:extLst>
          </p:cNvPr>
          <p:cNvSpPr/>
          <p:nvPr/>
        </p:nvSpPr>
        <p:spPr>
          <a:xfrm>
            <a:off x="8610600" y="3876164"/>
            <a:ext cx="1293796" cy="99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CB4B6-E7F7-42DB-97F2-D09DA55DD59D}"/>
              </a:ext>
            </a:extLst>
          </p:cNvPr>
          <p:cNvSpPr txBox="1"/>
          <p:nvPr/>
        </p:nvSpPr>
        <p:spPr>
          <a:xfrm>
            <a:off x="413886" y="1838425"/>
            <a:ext cx="615437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der </a:t>
            </a:r>
            <a:r>
              <a:rPr lang="en-US" sz="2800" dirty="0" err="1"/>
              <a:t>Kovarianzfunktion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Empirisch</a:t>
            </a:r>
            <a:r>
              <a:rPr lang="en-US" sz="2800" dirty="0"/>
              <a:t> </a:t>
            </a:r>
            <a:r>
              <a:rPr lang="en-US" sz="2800" dirty="0" err="1"/>
              <a:t>ohne</a:t>
            </a:r>
            <a:r>
              <a:rPr lang="en-US" sz="2800" dirty="0"/>
              <a:t> </a:t>
            </a:r>
            <a:r>
              <a:rPr lang="en-US" sz="2800" dirty="0" err="1"/>
              <a:t>Optimierung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Bewertung</a:t>
            </a:r>
            <a:r>
              <a:rPr lang="en-US" sz="2800" dirty="0"/>
              <a:t> der </a:t>
            </a:r>
            <a:r>
              <a:rPr lang="en-US" sz="2800" dirty="0" err="1"/>
              <a:t>Generalisierung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BA60F-068B-443D-83D8-A1250BBFC7A9}"/>
              </a:ext>
            </a:extLst>
          </p:cNvPr>
          <p:cNvSpPr txBox="1"/>
          <p:nvPr/>
        </p:nvSpPr>
        <p:spPr>
          <a:xfrm>
            <a:off x="1749897" y="3904445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Optimierbar</a:t>
            </a:r>
            <a:endParaRPr lang="en-US" sz="40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75F6B0-8279-4A4D-BF06-B5F0138F1827}"/>
              </a:ext>
            </a:extLst>
          </p:cNvPr>
          <p:cNvSpPr/>
          <p:nvPr/>
        </p:nvSpPr>
        <p:spPr>
          <a:xfrm rot="5400000">
            <a:off x="7744996" y="5411672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4E58A6-6A7A-4D67-9717-DD6E24FA1E95}"/>
              </a:ext>
            </a:extLst>
          </p:cNvPr>
          <p:cNvSpPr/>
          <p:nvPr/>
        </p:nvSpPr>
        <p:spPr>
          <a:xfrm rot="5400000">
            <a:off x="10101878" y="5469425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C7DE6-8B75-48F8-86A3-89992E4F50AA}"/>
              </a:ext>
            </a:extLst>
          </p:cNvPr>
          <p:cNvSpPr/>
          <p:nvPr/>
        </p:nvSpPr>
        <p:spPr>
          <a:xfrm>
            <a:off x="7297710" y="4281123"/>
            <a:ext cx="3809843" cy="102476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0EF3-F57B-4FAB-B603-C595D3632FE7}"/>
              </a:ext>
            </a:extLst>
          </p:cNvPr>
          <p:cNvSpPr txBox="1"/>
          <p:nvPr/>
        </p:nvSpPr>
        <p:spPr>
          <a:xfrm>
            <a:off x="7203863" y="4397919"/>
            <a:ext cx="38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37D9"/>
                </a:solidFill>
              </a:rPr>
              <a:t>Vermeiden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315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2525573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370651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0416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E990-52E5-40D0-B802-D2490E7982C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118352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C1603-B94C-45F9-B962-8D76AE3F440D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7992438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C40017F-BBE8-4BC6-9ED7-A308F8E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2087391"/>
            <a:ext cx="7036934" cy="3519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C8E6C-F2A1-4347-8756-37C578B9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D169-C570-4F4C-8830-E9C15F9A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CC686-FCFB-4FC8-B0B6-7FBAD75A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FFF67-255F-4AA9-94CC-D1894DB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CE7E-7227-4620-B14B-36AB5084501A}"/>
              </a:ext>
            </a:extLst>
          </p:cNvPr>
          <p:cNvSpPr txBox="1"/>
          <p:nvPr/>
        </p:nvSpPr>
        <p:spPr>
          <a:xfrm>
            <a:off x="413886" y="1838425"/>
            <a:ext cx="474525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Kompormissbildung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Optimierung</a:t>
            </a:r>
            <a:r>
              <a:rPr lang="en-US" sz="2800" dirty="0"/>
              <a:t> </a:t>
            </a:r>
            <a:r>
              <a:rPr lang="en-US" sz="2800" dirty="0" err="1"/>
              <a:t>zusschalten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Ressourceneinsparung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Aufwandabschätzung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Gleichgewicht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Fehlern</a:t>
            </a:r>
            <a:r>
              <a:rPr lang="en-US" sz="2800" dirty="0"/>
              <a:t> und </a:t>
            </a:r>
            <a:r>
              <a:rPr lang="en-US" sz="2800" dirty="0" err="1"/>
              <a:t>Verlusten</a:t>
            </a:r>
            <a:endParaRPr lang="en-US" sz="2800" dirty="0"/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2C2850-7F64-4260-BF0B-721193E177C3}"/>
              </a:ext>
            </a:extLst>
          </p:cNvPr>
          <p:cNvSpPr/>
          <p:nvPr/>
        </p:nvSpPr>
        <p:spPr>
          <a:xfrm rot="8554728">
            <a:off x="7900537" y="299986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3E98D1-38A0-426E-A05E-8282DABCBA75}"/>
              </a:ext>
            </a:extLst>
          </p:cNvPr>
          <p:cNvSpPr/>
          <p:nvPr/>
        </p:nvSpPr>
        <p:spPr>
          <a:xfrm rot="8554728">
            <a:off x="6538820" y="4682680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72ADAF-A974-4E91-9DD3-B17468734BDE}"/>
              </a:ext>
            </a:extLst>
          </p:cNvPr>
          <p:cNvSpPr/>
          <p:nvPr/>
        </p:nvSpPr>
        <p:spPr>
          <a:xfrm rot="8554728">
            <a:off x="9976934" y="4825453"/>
            <a:ext cx="544224" cy="27258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C577-DD19-457F-B847-60ABCCE6B24B}"/>
              </a:ext>
            </a:extLst>
          </p:cNvPr>
          <p:cNvSpPr txBox="1"/>
          <p:nvPr/>
        </p:nvSpPr>
        <p:spPr>
          <a:xfrm>
            <a:off x="5053263" y="58447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76104-2B46-4FD8-9CC1-8A7DDC3A151E}"/>
              </a:ext>
            </a:extLst>
          </p:cNvPr>
          <p:cNvSpPr txBox="1"/>
          <p:nvPr/>
        </p:nvSpPr>
        <p:spPr>
          <a:xfrm>
            <a:off x="5760533" y="1345865"/>
            <a:ext cx="5422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37D9"/>
                </a:solidFill>
              </a:rPr>
              <a:t>17 </a:t>
            </a:r>
            <a:r>
              <a:rPr lang="en-US" sz="4000" b="1" dirty="0" err="1">
                <a:solidFill>
                  <a:srgbClr val="FF37D9"/>
                </a:solidFill>
              </a:rPr>
              <a:t>Referenzwinkel</a:t>
            </a:r>
            <a:endParaRPr lang="en-US" sz="4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53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8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7A479-68E9-498D-8B1B-61DD99A7653F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331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27479769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485343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47780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Ausgleich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Referenzen</a:t>
            </a:r>
            <a:endParaRPr lang="en-US" sz="28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5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8F191A9-6710-44AD-99F7-058422E1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C7EC410-99AB-4B67-8C0E-BF86E368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DAEB2-1E2F-4B61-B7F6-AF1F2A77240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AEAA07-AE67-4AAA-AA15-6EE60AAF498E}"/>
              </a:ext>
            </a:extLst>
          </p:cNvPr>
          <p:cNvSpPr txBox="1"/>
          <p:nvPr/>
        </p:nvSpPr>
        <p:spPr>
          <a:xfrm>
            <a:off x="6376536" y="1733650"/>
            <a:ext cx="520586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Verschoben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Abstand</a:t>
            </a:r>
            <a:r>
              <a:rPr lang="en-US" sz="2800" dirty="0"/>
              <a:t> </a:t>
            </a:r>
            <a:r>
              <a:rPr lang="en-US" sz="2800" dirty="0" err="1"/>
              <a:t>verringert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Magnet </a:t>
            </a:r>
            <a:r>
              <a:rPr lang="en-US" sz="2800" dirty="0" err="1"/>
              <a:t>verkippt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Ausgleich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Skalierung</a:t>
            </a:r>
            <a:r>
              <a:rPr lang="en-US" sz="2800" dirty="0"/>
              <a:t> ca. 1:10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0800000">
            <a:off x="5705178" y="374126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B39C-34FA-4D59-9973-BBB34E20ADE8}"/>
              </a:ext>
            </a:extLst>
          </p:cNvPr>
          <p:cNvSpPr txBox="1"/>
          <p:nvPr/>
        </p:nvSpPr>
        <p:spPr>
          <a:xfrm>
            <a:off x="673908" y="5304785"/>
            <a:ext cx="54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Gute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Voraussetzungen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3543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23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075E65-D35A-4FED-8ABB-827A3B0873B3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EBEB8-55D4-4D01-B13B-09B8F421402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057359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7D4D36-E0B9-461B-9003-2C3D93F3EBCE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F800E-BEE1-456C-B31B-ED73900EF953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3693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E1FEFD-73AA-4C26-9155-9BC95D1C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62" y="2617004"/>
            <a:ext cx="2986659" cy="281970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DBBADE5-1441-4448-BD64-2C5DF44C6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21" y="2712177"/>
            <a:ext cx="2326407" cy="265302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88AE7F-9643-4937-B033-C5E6F4D7DDA6}"/>
              </a:ext>
            </a:extLst>
          </p:cNvPr>
          <p:cNvSpPr/>
          <p:nvPr/>
        </p:nvSpPr>
        <p:spPr>
          <a:xfrm rot="18802512">
            <a:off x="7473109" y="4052947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F6E2-B150-4369-BC06-07131B2E4BDA}"/>
              </a:ext>
            </a:extLst>
          </p:cNvPr>
          <p:cNvSpPr txBox="1"/>
          <p:nvPr/>
        </p:nvSpPr>
        <p:spPr>
          <a:xfrm>
            <a:off x="6373990" y="1758070"/>
            <a:ext cx="277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Sättigung</a:t>
            </a:r>
            <a:r>
              <a:rPr lang="en-US" sz="2800" b="1" dirty="0">
                <a:solidFill>
                  <a:srgbClr val="FF37D9"/>
                </a:solidFill>
              </a:rPr>
              <a:t> + </a:t>
            </a:r>
            <a:r>
              <a:rPr lang="en-US" sz="2800" b="1" dirty="0" err="1">
                <a:solidFill>
                  <a:srgbClr val="FF37D9"/>
                </a:solidFill>
              </a:rPr>
              <a:t>Streuung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55FDA-F2A8-496B-88E5-62F08BC0943E}"/>
              </a:ext>
            </a:extLst>
          </p:cNvPr>
          <p:cNvSpPr txBox="1"/>
          <p:nvPr/>
        </p:nvSpPr>
        <p:spPr>
          <a:xfrm>
            <a:off x="8814196" y="2012145"/>
            <a:ext cx="298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Verfälschte</a:t>
            </a:r>
            <a:r>
              <a:rPr lang="en-US" sz="2800" b="1" dirty="0">
                <a:solidFill>
                  <a:srgbClr val="FF37D9"/>
                </a:solidFill>
              </a:rPr>
              <a:t> Winkel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36218B3-9D85-41F2-A75E-2D725D692DB9}"/>
              </a:ext>
            </a:extLst>
          </p:cNvPr>
          <p:cNvSpPr/>
          <p:nvPr/>
        </p:nvSpPr>
        <p:spPr>
          <a:xfrm rot="16200000">
            <a:off x="9808277" y="48421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DD177-F701-4FB8-8BB3-B0590EB281C2}"/>
              </a:ext>
            </a:extLst>
          </p:cNvPr>
          <p:cNvSpPr txBox="1"/>
          <p:nvPr/>
        </p:nvSpPr>
        <p:spPr>
          <a:xfrm>
            <a:off x="8671014" y="5249843"/>
            <a:ext cx="327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Magnet in </a:t>
            </a:r>
            <a:r>
              <a:rPr lang="en-US" sz="2800" b="1" dirty="0" err="1">
                <a:solidFill>
                  <a:srgbClr val="FF37D9"/>
                </a:solidFill>
              </a:rPr>
              <a:t>Randlag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zum</a:t>
            </a:r>
            <a:r>
              <a:rPr lang="en-US" sz="2800" b="1" dirty="0">
                <a:solidFill>
                  <a:srgbClr val="FF37D9"/>
                </a:solidFill>
              </a:rPr>
              <a:t> Array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2FE5C9-047C-498B-83F2-A44639394955}"/>
              </a:ext>
            </a:extLst>
          </p:cNvPr>
          <p:cNvSpPr/>
          <p:nvPr/>
        </p:nvSpPr>
        <p:spPr>
          <a:xfrm>
            <a:off x="9598578" y="3069361"/>
            <a:ext cx="1736170" cy="14609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08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02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24D49E09-7A38-4CFB-933A-52BB9E71F3EB}"/>
              </a:ext>
            </a:extLst>
          </p:cNvPr>
          <p:cNvSpPr/>
          <p:nvPr/>
        </p:nvSpPr>
        <p:spPr>
          <a:xfrm rot="18552614">
            <a:off x="7045985" y="3654290"/>
            <a:ext cx="1290595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86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348C29-7894-4A5A-82E1-47B0952D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E6E612-A6D3-4C69-A04D-F9B8F6215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07168-1B74-4CB0-A603-100B4B45713B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0BB8F44-94E9-4778-B81C-6A31B81BA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2214930"/>
            <a:ext cx="2714892" cy="3595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14B506-FA33-4704-AA20-33E61BC95940}"/>
              </a:ext>
            </a:extLst>
          </p:cNvPr>
          <p:cNvSpPr/>
          <p:nvPr/>
        </p:nvSpPr>
        <p:spPr>
          <a:xfrm>
            <a:off x="81248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AB06-83B9-46B6-ADEF-FFD5829470C0}"/>
              </a:ext>
            </a:extLst>
          </p:cNvPr>
          <p:cNvSpPr/>
          <p:nvPr/>
        </p:nvSpPr>
        <p:spPr>
          <a:xfrm>
            <a:off x="6257926" y="5565872"/>
            <a:ext cx="1009650" cy="80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EC624-45D9-4AB7-8C27-CBABFEC471F8}"/>
              </a:ext>
            </a:extLst>
          </p:cNvPr>
          <p:cNvSpPr txBox="1"/>
          <p:nvPr/>
        </p:nvSpPr>
        <p:spPr>
          <a:xfrm>
            <a:off x="9134476" y="2042423"/>
            <a:ext cx="258100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Einfacher</a:t>
            </a:r>
            <a:r>
              <a:rPr lang="en-US" sz="2400" dirty="0"/>
              <a:t> </a:t>
            </a:r>
            <a:r>
              <a:rPr lang="en-US" sz="2400" dirty="0" err="1"/>
              <a:t>Mittelwert</a:t>
            </a:r>
            <a:r>
              <a:rPr lang="en-US" sz="2400" dirty="0"/>
              <a:t> </a:t>
            </a:r>
            <a:r>
              <a:rPr lang="en-US" sz="2400" dirty="0" err="1"/>
              <a:t>verschoben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Regression </a:t>
            </a:r>
            <a:r>
              <a:rPr lang="en-US" sz="2400" dirty="0" err="1"/>
              <a:t>schafft</a:t>
            </a:r>
            <a:r>
              <a:rPr lang="en-US" sz="2400" dirty="0"/>
              <a:t> den </a:t>
            </a:r>
            <a:r>
              <a:rPr lang="en-US" sz="2400" dirty="0" err="1"/>
              <a:t>Ausgleich</a:t>
            </a:r>
            <a:endParaRPr lang="en-US" sz="2400" dirty="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5D7411C7-3792-4F97-AC45-BB65F2AF4257}"/>
              </a:ext>
            </a:extLst>
          </p:cNvPr>
          <p:cNvSpPr/>
          <p:nvPr/>
        </p:nvSpPr>
        <p:spPr>
          <a:xfrm rot="18552614">
            <a:off x="6838913" y="3681194"/>
            <a:ext cx="1660839" cy="264240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2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333-6529-44BD-BD6E-EED3F381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412832-5A4B-45D6-9B17-C0EBB0B1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962"/>
          <a:stretch/>
        </p:blipFill>
        <p:spPr>
          <a:xfrm>
            <a:off x="838200" y="1981054"/>
            <a:ext cx="6313371" cy="42062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CF3B-20C5-49AA-82C9-33EEED52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57CD-7FAF-4B7E-8540-7E24650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2DD21-B7D6-4A0A-A630-2483994D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6FB23-6551-467A-BE74-FB3495232E82}"/>
              </a:ext>
            </a:extLst>
          </p:cNvPr>
          <p:cNvSpPr txBox="1"/>
          <p:nvPr/>
        </p:nvSpPr>
        <p:spPr>
          <a:xfrm>
            <a:off x="7359314" y="1981054"/>
            <a:ext cx="399448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TMR-Sensor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Wheatstone’sche</a:t>
            </a:r>
            <a:r>
              <a:rPr lang="en-US" sz="2800" dirty="0"/>
              <a:t> </a:t>
            </a:r>
            <a:r>
              <a:rPr lang="en-US" sz="2800" dirty="0" err="1"/>
              <a:t>Messbrücken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90° </a:t>
            </a:r>
            <a:r>
              <a:rPr lang="en-US" sz="2800" dirty="0" err="1"/>
              <a:t>verdreht</a:t>
            </a:r>
            <a:r>
              <a:rPr lang="en-US" sz="2800" dirty="0"/>
              <a:t> </a:t>
            </a:r>
            <a:r>
              <a:rPr lang="en-US" sz="2800" dirty="0" err="1"/>
              <a:t>zueinander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360° </a:t>
            </a:r>
            <a:r>
              <a:rPr lang="en-US" sz="2800" dirty="0" err="1"/>
              <a:t>Periodizität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6430-660F-4458-9094-A0BE1AFAAE3C}"/>
              </a:ext>
            </a:extLst>
          </p:cNvPr>
          <p:cNvSpPr txBox="1"/>
          <p:nvPr/>
        </p:nvSpPr>
        <p:spPr>
          <a:xfrm>
            <a:off x="5601903" y="601569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6464"/>
                </a:solidFill>
              </a:rPr>
              <a:t>Cosinus</a:t>
            </a:r>
            <a:endParaRPr lang="en-US" sz="2800" b="1" dirty="0">
              <a:solidFill>
                <a:srgbClr val="FF646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9820-3C7B-4FAC-AD3A-18C0C3D3C5D5}"/>
              </a:ext>
            </a:extLst>
          </p:cNvPr>
          <p:cNvSpPr txBox="1"/>
          <p:nvPr/>
        </p:nvSpPr>
        <p:spPr>
          <a:xfrm>
            <a:off x="3728586" y="6010212"/>
            <a:ext cx="135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464FF"/>
                </a:solidFill>
              </a:rPr>
              <a:t>Sinus</a:t>
            </a:r>
          </a:p>
        </p:txBody>
      </p:sp>
    </p:spTree>
    <p:extLst>
      <p:ext uri="{BB962C8B-B14F-4D97-AF65-F5344CB8AC3E}">
        <p14:creationId xmlns:p14="http://schemas.microsoft.com/office/powerpoint/2010/main" val="3319140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029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</p:spTree>
    <p:extLst>
      <p:ext uri="{BB962C8B-B14F-4D97-AF65-F5344CB8AC3E}">
        <p14:creationId xmlns:p14="http://schemas.microsoft.com/office/powerpoint/2010/main" val="615117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096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B7C74E-4B70-4248-B73D-D9FAE428EC1D}"/>
              </a:ext>
            </a:extLst>
          </p:cNvPr>
          <p:cNvGrpSpPr/>
          <p:nvPr/>
        </p:nvGrpSpPr>
        <p:grpSpPr>
          <a:xfrm>
            <a:off x="6525514" y="2668066"/>
            <a:ext cx="4790184" cy="2600863"/>
            <a:chOff x="6052442" y="1834711"/>
            <a:chExt cx="4790184" cy="2600863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DE6654B6-0DCB-473C-A21C-4A6E6F81C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8" r="-28" b="7344"/>
            <a:stretch/>
          </p:blipFill>
          <p:spPr>
            <a:xfrm>
              <a:off x="6052442" y="1834711"/>
              <a:ext cx="4790184" cy="2365814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3688BC7-6F74-4240-A32B-C4E921D0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913" r="42408"/>
            <a:stretch/>
          </p:blipFill>
          <p:spPr>
            <a:xfrm>
              <a:off x="8324850" y="4229100"/>
              <a:ext cx="571500" cy="206474"/>
            </a:xfrm>
            <a:prstGeom prst="rect">
              <a:avLst/>
            </a:prstGeom>
          </p:spPr>
        </p:pic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E3A629C-F515-491C-85C6-E1914271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D4A2FC-E1B8-4117-8AA8-83FC9CDB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4ED0DB-05D4-4E58-8AC7-09AD1628B86C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9056D6-DF8D-47B4-AFF6-3527BA03CB72}"/>
              </a:ext>
            </a:extLst>
          </p:cNvPr>
          <p:cNvSpPr txBox="1"/>
          <p:nvPr/>
        </p:nvSpPr>
        <p:spPr>
          <a:xfrm>
            <a:off x="6382763" y="1673585"/>
            <a:ext cx="5409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Geringe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Winkelfelhler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über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volle</a:t>
            </a:r>
            <a:r>
              <a:rPr lang="en-US" sz="2800" b="1" dirty="0">
                <a:solidFill>
                  <a:srgbClr val="FF37D9"/>
                </a:solidFill>
              </a:rPr>
              <a:t> Rotation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FC17CC-D71D-4E31-AC56-E6EFBDF4A6E3}"/>
              </a:ext>
            </a:extLst>
          </p:cNvPr>
          <p:cNvSpPr/>
          <p:nvPr/>
        </p:nvSpPr>
        <p:spPr>
          <a:xfrm rot="7901600">
            <a:off x="9515391" y="4322748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13557C-25FC-442E-B239-C9A1403EDCCE}"/>
              </a:ext>
            </a:extLst>
          </p:cNvPr>
          <p:cNvSpPr/>
          <p:nvPr/>
        </p:nvSpPr>
        <p:spPr>
          <a:xfrm rot="7901600">
            <a:off x="71831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F11C72-CC20-471B-BC21-3E24EFAD660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DA1978-F677-46F9-8E9B-225322CDB79D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E74C-411F-4287-A4EA-1BD099C13F90}"/>
              </a:ext>
            </a:extLst>
          </p:cNvPr>
          <p:cNvSpPr txBox="1"/>
          <p:nvPr/>
        </p:nvSpPr>
        <p:spPr>
          <a:xfrm>
            <a:off x="6216017" y="5185005"/>
            <a:ext cx="54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Schwankungen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F7C0C-CBE9-449D-BAEB-B551111B0E6D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738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785237-F942-4E28-BBBF-F2A81F450160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5B388-D913-44FF-880B-9105122E168D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91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DA28694-8C58-4B4A-B912-473BE70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51" y="2696641"/>
            <a:ext cx="5178392" cy="2553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03AA-21AA-453D-B42A-4ED48917DA17}"/>
              </a:ext>
            </a:extLst>
          </p:cNvPr>
          <p:cNvSpPr txBox="1"/>
          <p:nvPr/>
        </p:nvSpPr>
        <p:spPr>
          <a:xfrm>
            <a:off x="6288307" y="583313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CIA – Confidence-Interval-Angle</a:t>
            </a:r>
          </a:p>
          <a:p>
            <a:r>
              <a:rPr lang="en-US" sz="1400" dirty="0"/>
              <a:t>CIR – Confidence-Interval-Radius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07DFF40-8F5A-453B-8635-61CCAB88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36CA1C-BD1D-4CFB-992B-CDE3701F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8771A-15A9-48F1-86A0-D1DA25122021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07516DC-4614-4540-82F3-EC5D6C338BAD}"/>
              </a:ext>
            </a:extLst>
          </p:cNvPr>
          <p:cNvSpPr/>
          <p:nvPr/>
        </p:nvSpPr>
        <p:spPr>
          <a:xfrm rot="18900000">
            <a:off x="9207434" y="326925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2CF257-5DAC-4755-A1C9-F24CF3A0923F}"/>
              </a:ext>
            </a:extLst>
          </p:cNvPr>
          <p:cNvSpPr/>
          <p:nvPr/>
        </p:nvSpPr>
        <p:spPr>
          <a:xfrm rot="18900000">
            <a:off x="7122817" y="3269249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01F14A-2A6C-465C-9041-7CA20BF38666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6733A38-8F8B-4D05-BFFD-D06C2CA63A8D}"/>
              </a:ext>
            </a:extLst>
          </p:cNvPr>
          <p:cNvSpPr/>
          <p:nvPr/>
        </p:nvSpPr>
        <p:spPr>
          <a:xfrm rot="2700000">
            <a:off x="9207434" y="416764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02F021-8496-4C6D-9319-FB47C120FD49}"/>
              </a:ext>
            </a:extLst>
          </p:cNvPr>
          <p:cNvSpPr/>
          <p:nvPr/>
        </p:nvSpPr>
        <p:spPr>
          <a:xfrm rot="2700000">
            <a:off x="7122817" y="4167644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25C06D-AB08-475E-BF25-A57DED38F984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7BAA3AA-CECF-41AF-8C67-B2AF8350B23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84AC2A-AC1C-4B26-B40C-5FCE701BEC73}"/>
              </a:ext>
            </a:extLst>
          </p:cNvPr>
          <p:cNvSpPr txBox="1"/>
          <p:nvPr/>
        </p:nvSpPr>
        <p:spPr>
          <a:xfrm>
            <a:off x="6179942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Hohes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Vertrauen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enge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Intervalle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D65B3-2B42-4488-AE08-B873EBF99F00}"/>
              </a:ext>
            </a:extLst>
          </p:cNvPr>
          <p:cNvSpPr txBox="1"/>
          <p:nvPr/>
        </p:nvSpPr>
        <p:spPr>
          <a:xfrm>
            <a:off x="6172226" y="2039737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Anzeige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D3C63C-EFF4-444A-BF33-88D7FC9E3A76}"/>
              </a:ext>
            </a:extLst>
          </p:cNvPr>
          <p:cNvSpPr/>
          <p:nvPr/>
        </p:nvSpPr>
        <p:spPr>
          <a:xfrm>
            <a:off x="10582275" y="2706166"/>
            <a:ext cx="142875" cy="19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3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76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66B06-5340-4630-8D8B-7AF9392060CC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74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E78E2CB-7D29-4953-9053-B93F1838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2464604"/>
            <a:ext cx="5162551" cy="2748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433BE-5BA5-4CA8-85C5-A350DF23F92F}"/>
              </a:ext>
            </a:extLst>
          </p:cNvPr>
          <p:cNvSpPr txBox="1"/>
          <p:nvPr/>
        </p:nvSpPr>
        <p:spPr>
          <a:xfrm>
            <a:off x="6276974" y="556587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SLLA – Standardized-Logarithmic-Loss-Angle</a:t>
            </a:r>
          </a:p>
          <a:p>
            <a:r>
              <a:rPr lang="en-US" sz="1400" dirty="0"/>
              <a:t>SLLR – Standardized-Logarithmic-Loss-Radius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71851-2886-40DA-9809-3DE782B7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8AFC4-791D-43AA-A890-72A3FD24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63CC-3836-404E-B7BA-0383EBC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326DF-8761-41FF-9B63-E1FFA531C339}" type="slidenum">
              <a:rPr lang="en-US" smtClean="0"/>
              <a:t>138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A7B1F5-4121-4DED-8FF1-04FB069F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Erprobungsexperimente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7B1E8C-5AE5-494E-85F7-20C4CBB3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2698427"/>
            <a:ext cx="4964586" cy="2494085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98FA14-09C7-42E7-9B05-D0E6E886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" r="53713" b="96670"/>
          <a:stretch/>
        </p:blipFill>
        <p:spPr>
          <a:xfrm>
            <a:off x="1183906" y="2054585"/>
            <a:ext cx="4521569" cy="3520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773D6-3702-4F8B-A98C-65862B58F7F9}"/>
              </a:ext>
            </a:extLst>
          </p:cNvPr>
          <p:cNvCxnSpPr/>
          <p:nvPr/>
        </p:nvCxnSpPr>
        <p:spPr>
          <a:xfrm>
            <a:off x="6096000" y="1905000"/>
            <a:ext cx="0" cy="32684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2E5C24-223D-4858-B7D4-F80DF593BEE1}"/>
              </a:ext>
            </a:extLst>
          </p:cNvPr>
          <p:cNvSpPr txBox="1"/>
          <p:nvPr/>
        </p:nvSpPr>
        <p:spPr>
          <a:xfrm>
            <a:off x="228601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Leichte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Anhebung</a:t>
            </a:r>
            <a:r>
              <a:rPr lang="en-US" sz="2800" b="1" dirty="0">
                <a:solidFill>
                  <a:srgbClr val="FF37D9"/>
                </a:solidFill>
              </a:rPr>
              <a:t>, </a:t>
            </a:r>
            <a:r>
              <a:rPr lang="en-US" sz="2800" b="1" dirty="0" err="1">
                <a:solidFill>
                  <a:srgbClr val="FF37D9"/>
                </a:solidFill>
              </a:rPr>
              <a:t>Lücke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Abdeckung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2DE7BCF-A18F-40BD-A03F-8FD20D7EA49F}"/>
              </a:ext>
            </a:extLst>
          </p:cNvPr>
          <p:cNvSpPr/>
          <p:nvPr/>
        </p:nvSpPr>
        <p:spPr>
          <a:xfrm rot="7901600">
            <a:off x="3905166" y="4351323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38AC18E-83EC-43BB-915E-0C3D66B52552}"/>
              </a:ext>
            </a:extLst>
          </p:cNvPr>
          <p:cNvSpPr/>
          <p:nvPr/>
        </p:nvSpPr>
        <p:spPr>
          <a:xfrm rot="7901600">
            <a:off x="1582424" y="435132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B4A3E3-D777-49D6-9CA2-E905C08A206F}"/>
              </a:ext>
            </a:extLst>
          </p:cNvPr>
          <p:cNvSpPr/>
          <p:nvPr/>
        </p:nvSpPr>
        <p:spPr>
          <a:xfrm rot="7901600">
            <a:off x="9386602" y="3044641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C1B6AA-0AC1-4D36-993E-6D79C750AF31}"/>
              </a:ext>
            </a:extLst>
          </p:cNvPr>
          <p:cNvSpPr/>
          <p:nvPr/>
        </p:nvSpPr>
        <p:spPr>
          <a:xfrm rot="7901600">
            <a:off x="6944999" y="3732196"/>
            <a:ext cx="572095" cy="31949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B67F0-32BE-4937-B090-F26C37B6C134}"/>
              </a:ext>
            </a:extLst>
          </p:cNvPr>
          <p:cNvSpPr txBox="1"/>
          <p:nvPr/>
        </p:nvSpPr>
        <p:spPr>
          <a:xfrm>
            <a:off x="5934075" y="5185005"/>
            <a:ext cx="60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Starke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082B2-1A9F-4CAC-9C06-00F65DFBE5A1}"/>
              </a:ext>
            </a:extLst>
          </p:cNvPr>
          <p:cNvSpPr txBox="1"/>
          <p:nvPr/>
        </p:nvSpPr>
        <p:spPr>
          <a:xfrm>
            <a:off x="5934075" y="1736556"/>
            <a:ext cx="601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Abdeckungslücke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schwächt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Generalisierung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80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867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D153A-4F98-4E49-92DB-C6EB03657C5E}"/>
              </a:ext>
            </a:extLst>
          </p:cNvPr>
          <p:cNvSpPr/>
          <p:nvPr/>
        </p:nvSpPr>
        <p:spPr>
          <a:xfrm>
            <a:off x="3474720" y="1790299"/>
            <a:ext cx="2069432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D307A-0AA8-4D8E-9EFB-C0315F17A779}"/>
              </a:ext>
            </a:extLst>
          </p:cNvPr>
          <p:cNvSpPr/>
          <p:nvPr/>
        </p:nvSpPr>
        <p:spPr>
          <a:xfrm>
            <a:off x="5544152" y="1738496"/>
            <a:ext cx="1864323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EB0EE-728C-4F0E-A5B5-9CFC328735CB}"/>
              </a:ext>
            </a:extLst>
          </p:cNvPr>
          <p:cNvSpPr/>
          <p:nvPr/>
        </p:nvSpPr>
        <p:spPr>
          <a:xfrm>
            <a:off x="7408475" y="1738496"/>
            <a:ext cx="3173127" cy="311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C0FCF-3EB1-40D9-B49D-A772CC074972}"/>
              </a:ext>
            </a:extLst>
          </p:cNvPr>
          <p:cNvSpPr/>
          <p:nvPr/>
        </p:nvSpPr>
        <p:spPr>
          <a:xfrm>
            <a:off x="4783526" y="1491916"/>
            <a:ext cx="2167749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92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94804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61413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84411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0013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0158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Zusammenfassung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13A0-2900-4370-BBFE-849BDB80C3D9}"/>
              </a:ext>
            </a:extLst>
          </p:cNvPr>
          <p:cNvSpPr txBox="1"/>
          <p:nvPr/>
        </p:nvSpPr>
        <p:spPr>
          <a:xfrm>
            <a:off x="838199" y="1661423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Erreichtes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Simulations-Framework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Skalierbarkeit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Toleranzkompensation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EF347-6FEF-4DF3-BFCD-82D7C1647D45}"/>
              </a:ext>
            </a:extLst>
          </p:cNvPr>
          <p:cNvSpPr txBox="1"/>
          <p:nvPr/>
        </p:nvSpPr>
        <p:spPr>
          <a:xfrm>
            <a:off x="6095998" y="1661422"/>
            <a:ext cx="5257801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Offene</a:t>
            </a:r>
            <a:r>
              <a:rPr lang="en-US" sz="2800" b="1" dirty="0"/>
              <a:t> </a:t>
            </a:r>
            <a:r>
              <a:rPr lang="en-US" sz="2800" b="1" dirty="0" err="1"/>
              <a:t>Punkte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Verfahrensminimierung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Hardwarenahe</a:t>
            </a:r>
            <a:r>
              <a:rPr lang="en-US" sz="2800" dirty="0"/>
              <a:t> </a:t>
            </a:r>
            <a:r>
              <a:rPr lang="en-US" sz="2800" dirty="0" err="1"/>
              <a:t>Bibliotheken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Anbindung</a:t>
            </a:r>
            <a:r>
              <a:rPr lang="en-US" sz="2800" dirty="0"/>
              <a:t> an </a:t>
            </a:r>
            <a:r>
              <a:rPr lang="en-US" sz="2800" dirty="0" err="1"/>
              <a:t>Realdaten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Große</a:t>
            </a:r>
            <a:r>
              <a:rPr lang="en-US" sz="2800" dirty="0"/>
              <a:t> </a:t>
            </a:r>
            <a:r>
              <a:rPr lang="en-US" sz="2800" dirty="0" err="1"/>
              <a:t>Charakterisierung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Zirkuläre</a:t>
            </a:r>
            <a:r>
              <a:rPr lang="en-US" sz="2800" dirty="0"/>
              <a:t> </a:t>
            </a:r>
            <a:r>
              <a:rPr lang="en-US" sz="2800" dirty="0" err="1"/>
              <a:t>Statistik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58222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2520-215D-4093-A576-E6421A27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3296A-324F-4822-AB49-59CC3245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C738-8834-4624-8205-216384F0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FA09BF-A796-4D2C-9E57-4681F3B2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99657-944A-44D1-A0DC-1B01A5A8D88B}"/>
              </a:ext>
            </a:extLst>
          </p:cNvPr>
          <p:cNvSpPr txBox="1"/>
          <p:nvPr/>
        </p:nvSpPr>
        <p:spPr>
          <a:xfrm>
            <a:off x="3806092" y="2326866"/>
            <a:ext cx="45798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Vielen</a:t>
            </a:r>
            <a:r>
              <a:rPr lang="en-US" sz="6600" dirty="0"/>
              <a:t> Dank!</a:t>
            </a:r>
          </a:p>
        </p:txBody>
      </p:sp>
    </p:spTree>
    <p:extLst>
      <p:ext uri="{BB962C8B-B14F-4D97-AF65-F5344CB8AC3E}">
        <p14:creationId xmlns:p14="http://schemas.microsoft.com/office/powerpoint/2010/main" val="371506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CB292-8A1D-4504-9DB1-61942A598B70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367B1-0FC0-4515-ADA0-4B37B106C2CD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7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CC77E-BB0D-4A10-9FE3-2FC56BA01F70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8F5B3-3C06-451C-AD61-C8EA31F12CA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</a:t>
            </a:r>
            <a:r>
              <a:rPr lang="en-US" sz="2000" b="1" dirty="0">
                <a:solidFill>
                  <a:srgbClr val="FF37D9"/>
                </a:solidFill>
              </a:rPr>
              <a:t> Plateaus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A9CF5-8137-475F-A701-B92E530D6D97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4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5B7B26B-FE8A-452A-A4A0-EFEAB5626B90}"/>
              </a:ext>
            </a:extLst>
          </p:cNvPr>
          <p:cNvSpPr/>
          <p:nvPr/>
        </p:nvSpPr>
        <p:spPr>
          <a:xfrm>
            <a:off x="6030507" y="3315370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08E28D-F2E9-4E55-A2AF-2194D1FAACC7}"/>
              </a:ext>
            </a:extLst>
          </p:cNvPr>
          <p:cNvSpPr/>
          <p:nvPr/>
        </p:nvSpPr>
        <p:spPr>
          <a:xfrm>
            <a:off x="9517144" y="3320417"/>
            <a:ext cx="853111" cy="842743"/>
          </a:xfrm>
          <a:prstGeom prst="ellipse">
            <a:avLst/>
          </a:prstGeom>
          <a:noFill/>
          <a:ln w="76200">
            <a:solidFill>
              <a:srgbClr val="FF37D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F8553B-DAB8-44B8-9BE1-C1E110B2E1FC}"/>
              </a:ext>
            </a:extLst>
          </p:cNvPr>
          <p:cNvCxnSpPr>
            <a:cxnSpLocks/>
          </p:cNvCxnSpPr>
          <p:nvPr/>
        </p:nvCxnSpPr>
        <p:spPr>
          <a:xfrm flipV="1">
            <a:off x="5322771" y="3724977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BDDAC-1386-454D-BFA4-FF4D2CBA2D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95891" y="3723375"/>
            <a:ext cx="2281187" cy="9625"/>
          </a:xfrm>
          <a:prstGeom prst="line">
            <a:avLst/>
          </a:prstGeom>
          <a:ln w="762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272AFB-FF7E-4D21-B248-CC97182CA4E8}"/>
              </a:ext>
            </a:extLst>
          </p:cNvPr>
          <p:cNvSpPr txBox="1"/>
          <p:nvPr/>
        </p:nvSpPr>
        <p:spPr>
          <a:xfrm>
            <a:off x="8921797" y="1506050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90° </a:t>
            </a:r>
            <a:r>
              <a:rPr lang="en-US" sz="2000" b="1" dirty="0" err="1">
                <a:solidFill>
                  <a:srgbClr val="FF37D9"/>
                </a:solidFill>
              </a:rPr>
              <a:t>verdreht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CEEA3-42AF-4B59-8460-03D728B467EA}"/>
              </a:ext>
            </a:extLst>
          </p:cNvPr>
          <p:cNvSpPr txBox="1"/>
          <p:nvPr/>
        </p:nvSpPr>
        <p:spPr>
          <a:xfrm>
            <a:off x="5395803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</a:t>
            </a:r>
            <a:r>
              <a:rPr lang="en-US" sz="2000" b="1" dirty="0">
                <a:solidFill>
                  <a:srgbClr val="FF37D9"/>
                </a:solidFill>
              </a:rPr>
              <a:t> Plateaus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37981-3797-41D1-A81F-E9CFF018E631}"/>
              </a:ext>
            </a:extLst>
          </p:cNvPr>
          <p:cNvSpPr txBox="1"/>
          <p:nvPr/>
        </p:nvSpPr>
        <p:spPr>
          <a:xfrm>
            <a:off x="9147080" y="5584426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739C8-2E28-4E04-943A-5E40E4EF02C9}"/>
              </a:ext>
            </a:extLst>
          </p:cNvPr>
          <p:cNvSpPr txBox="1"/>
          <p:nvPr/>
        </p:nvSpPr>
        <p:spPr>
          <a:xfrm>
            <a:off x="5395803" y="1506958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37D9"/>
                </a:solidFill>
              </a:rPr>
              <a:t>360° </a:t>
            </a:r>
            <a:r>
              <a:rPr lang="en-US" sz="2000" b="1" dirty="0" err="1">
                <a:solidFill>
                  <a:srgbClr val="FF37D9"/>
                </a:solidFill>
              </a:rPr>
              <a:t>Periodizität</a:t>
            </a:r>
            <a:endParaRPr lang="en-US" sz="20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2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2F492436-1A46-4152-8F09-74E65131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26" y="2323665"/>
            <a:ext cx="6999716" cy="302737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34CE3-7A6C-48EB-A7E0-F72FD3B0D811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17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18885-3F3B-47C7-B987-15F6B25F0A58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34A0-087F-4D26-BFA5-1DAFB80D4491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FA67-5DB1-4024-82CE-1280657B9C85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45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4" b="2372"/>
          <a:stretch/>
        </p:blipFill>
        <p:spPr>
          <a:xfrm>
            <a:off x="1345149" y="1587575"/>
            <a:ext cx="3438377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6867F73-ED5F-469C-9B59-C1F4A136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14" y="2348563"/>
            <a:ext cx="6565811" cy="275763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BAEDD7D-AAA0-4EC6-BD0B-8CDB5963F676}"/>
              </a:ext>
            </a:extLst>
          </p:cNvPr>
          <p:cNvSpPr/>
          <p:nvPr/>
        </p:nvSpPr>
        <p:spPr>
          <a:xfrm>
            <a:off x="7353701" y="3465644"/>
            <a:ext cx="1925054" cy="250257"/>
          </a:xfrm>
          <a:prstGeom prst="left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93C7A72-32AC-40B0-BD24-850DF6476000}"/>
              </a:ext>
            </a:extLst>
          </p:cNvPr>
          <p:cNvSpPr/>
          <p:nvPr/>
        </p:nvSpPr>
        <p:spPr>
          <a:xfrm rot="16200000">
            <a:off x="9267190" y="2864131"/>
            <a:ext cx="534599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EDE3F3-69A0-4A25-AA5D-FE13B65A53CB}"/>
              </a:ext>
            </a:extLst>
          </p:cNvPr>
          <p:cNvSpPr/>
          <p:nvPr/>
        </p:nvSpPr>
        <p:spPr>
          <a:xfrm rot="16200000">
            <a:off x="10574739" y="2859318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D50FB9D-1EC9-48BC-91FB-737F2694184A}"/>
              </a:ext>
            </a:extLst>
          </p:cNvPr>
          <p:cNvSpPr/>
          <p:nvPr/>
        </p:nvSpPr>
        <p:spPr>
          <a:xfrm rot="5400000">
            <a:off x="5535786" y="4118623"/>
            <a:ext cx="544224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BB0C83-5136-4D0F-99E3-5FE6EB923045}"/>
              </a:ext>
            </a:extLst>
          </p:cNvPr>
          <p:cNvSpPr/>
          <p:nvPr/>
        </p:nvSpPr>
        <p:spPr>
          <a:xfrm rot="5400000">
            <a:off x="6847205" y="4108056"/>
            <a:ext cx="546108" cy="261212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76FA1-78E3-4815-9333-16A1D6CB5721}"/>
              </a:ext>
            </a:extLst>
          </p:cNvPr>
          <p:cNvSpPr txBox="1"/>
          <p:nvPr/>
        </p:nvSpPr>
        <p:spPr>
          <a:xfrm>
            <a:off x="7353701" y="2569944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Linearer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Bereich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A9477-D709-4E10-AC71-1AC4EF154E7B}"/>
              </a:ext>
            </a:extLst>
          </p:cNvPr>
          <p:cNvSpPr txBox="1"/>
          <p:nvPr/>
        </p:nvSpPr>
        <p:spPr>
          <a:xfrm>
            <a:off x="5534523" y="3409017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DF813-2908-4AF7-B302-05DCD62BA031}"/>
              </a:ext>
            </a:extLst>
          </p:cNvPr>
          <p:cNvSpPr txBox="1"/>
          <p:nvPr/>
        </p:nvSpPr>
        <p:spPr>
          <a:xfrm>
            <a:off x="9257902" y="3407413"/>
            <a:ext cx="192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Sättigung</a:t>
            </a:r>
            <a:endParaRPr lang="en-US" sz="2000" b="1" dirty="0">
              <a:solidFill>
                <a:srgbClr val="FF37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08F00-40AE-4266-BC51-64F04FAA34C8}"/>
              </a:ext>
            </a:extLst>
          </p:cNvPr>
          <p:cNvSpPr txBox="1"/>
          <p:nvPr/>
        </p:nvSpPr>
        <p:spPr>
          <a:xfrm>
            <a:off x="5212644" y="1587575"/>
            <a:ext cx="614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37D9"/>
                </a:solidFill>
              </a:rPr>
              <a:t>Transferkurven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als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  <a:r>
              <a:rPr lang="en-US" sz="2000" b="1" dirty="0" err="1">
                <a:solidFill>
                  <a:srgbClr val="FF37D9"/>
                </a:solidFill>
              </a:rPr>
              <a:t>Quer</a:t>
            </a:r>
            <a:r>
              <a:rPr lang="en-US" sz="2000" b="1" dirty="0">
                <a:solidFill>
                  <a:srgbClr val="FF37D9"/>
                </a:solidFill>
              </a:rPr>
              <a:t>- </a:t>
            </a:r>
            <a:r>
              <a:rPr lang="en-US" sz="2000" b="1" dirty="0" err="1">
                <a:solidFill>
                  <a:srgbClr val="FF37D9"/>
                </a:solidFill>
              </a:rPr>
              <a:t>bzw</a:t>
            </a:r>
            <a:r>
              <a:rPr lang="en-US" sz="2000" b="1" dirty="0">
                <a:solidFill>
                  <a:srgbClr val="FF37D9"/>
                </a:solidFill>
              </a:rPr>
              <a:t>. </a:t>
            </a:r>
            <a:r>
              <a:rPr lang="en-US" sz="2000" b="1" dirty="0" err="1">
                <a:solidFill>
                  <a:srgbClr val="FF37D9"/>
                </a:solidFill>
              </a:rPr>
              <a:t>Längsschnitte</a:t>
            </a:r>
            <a:r>
              <a:rPr lang="en-US" sz="2000" b="1" dirty="0">
                <a:solidFill>
                  <a:srgbClr val="FF37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94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33F5D-DAE2-4CDD-B56C-9ECBC41A7D9A}"/>
              </a:ext>
            </a:extLst>
          </p:cNvPr>
          <p:cNvSpPr/>
          <p:nvPr/>
        </p:nvSpPr>
        <p:spPr>
          <a:xfrm>
            <a:off x="6951275" y="1543719"/>
            <a:ext cx="4114800" cy="4886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E5B92B5-C8FB-41BE-87F6-59456DA2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"/>
          <a:stretch/>
        </p:blipFill>
        <p:spPr>
          <a:xfrm>
            <a:off x="1345148" y="1587575"/>
            <a:ext cx="9501699" cy="463034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588496-D719-4E63-B1ED-6FC142BF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Kennfelder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41C46-68B7-4E6A-9BA8-A57D845E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1106F-6A1E-4138-8BEC-96AC064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0BBA7B-164C-47C3-B908-9BDC66B2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4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3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88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382-FB53-4F41-90D2-173D0DD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Datenadaption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43B8-70E5-409F-A7AF-A0C02C52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141D-BCAD-49BD-B410-91A06386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411F-7A29-4F36-950B-02DD46F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6D81CE-3232-4527-95E6-6BB9B7CB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D7865E-046E-4804-BFA0-46D6662D7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3B2819-058B-459F-B678-7D57761ED255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E0AF8-146C-4202-8421-914E6AB68F7E}"/>
              </a:ext>
            </a:extLst>
          </p:cNvPr>
          <p:cNvSpPr/>
          <p:nvPr/>
        </p:nvSpPr>
        <p:spPr>
          <a:xfrm>
            <a:off x="1053741" y="2165993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14E7D4-C7EA-4694-B015-CABDBE2D4868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BC87-E37A-4E67-8684-7DF31CF340B6}"/>
              </a:ext>
            </a:extLst>
          </p:cNvPr>
          <p:cNvSpPr/>
          <p:nvPr/>
        </p:nvSpPr>
        <p:spPr>
          <a:xfrm>
            <a:off x="3372519" y="2166740"/>
            <a:ext cx="1341754" cy="1352200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AA3F7-C570-4E07-87AB-5D709F987CA8}"/>
              </a:ext>
            </a:extLst>
          </p:cNvPr>
          <p:cNvSpPr txBox="1"/>
          <p:nvPr/>
        </p:nvSpPr>
        <p:spPr>
          <a:xfrm>
            <a:off x="838199" y="4633517"/>
            <a:ext cx="48905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Arrays </a:t>
            </a:r>
            <a:r>
              <a:rPr lang="en-US" sz="2800" dirty="0" err="1"/>
              <a:t>als</a:t>
            </a:r>
            <a:r>
              <a:rPr lang="en-US" sz="2800" dirty="0"/>
              <a:t> </a:t>
            </a:r>
            <a:r>
              <a:rPr lang="en-US" sz="2800" dirty="0" err="1"/>
              <a:t>lange</a:t>
            </a:r>
            <a:r>
              <a:rPr lang="en-US" sz="2800" dirty="0"/>
              <a:t> </a:t>
            </a:r>
            <a:r>
              <a:rPr lang="en-US" sz="2800" dirty="0" err="1"/>
              <a:t>Vektoren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Frobenius</a:t>
            </a:r>
            <a:r>
              <a:rPr lang="en-US" sz="2800" dirty="0"/>
              <a:t>-Norm</a:t>
            </a:r>
          </a:p>
        </p:txBody>
      </p:sp>
    </p:spTree>
    <p:extLst>
      <p:ext uri="{BB962C8B-B14F-4D97-AF65-F5344CB8AC3E}">
        <p14:creationId xmlns:p14="http://schemas.microsoft.com/office/powerpoint/2010/main" val="3337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255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F76B-BA49-4827-9934-BDA4831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CAEA-B534-4278-B584-4713B20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5DE2-3ADE-4F15-9322-BD055AF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E0B8-09F9-49E8-BC3F-D0471083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85A87-D695-4F13-BACD-B1C0BC585C6A}"/>
              </a:ext>
            </a:extLst>
          </p:cNvPr>
          <p:cNvSpPr txBox="1"/>
          <p:nvPr/>
        </p:nvSpPr>
        <p:spPr>
          <a:xfrm>
            <a:off x="1444188" y="1803159"/>
            <a:ext cx="480220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Applikation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Kennfelder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Datenadaption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Gauß-Prozesse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3012D-2872-4289-A273-9432B173AA49}"/>
              </a:ext>
            </a:extLst>
          </p:cNvPr>
          <p:cNvSpPr txBox="1"/>
          <p:nvPr/>
        </p:nvSpPr>
        <p:spPr>
          <a:xfrm>
            <a:off x="5752297" y="1803158"/>
            <a:ext cx="5133876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Software-Aufbau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Sensor-Array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Simulation – </a:t>
            </a:r>
            <a:r>
              <a:rPr lang="en-US" sz="3200" dirty="0" err="1"/>
              <a:t>Gauß-Prozesse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Erprobungsexperimente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Zusammenfassung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030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4006983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Stützwerte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70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9A86A-2245-40D7-9738-273DD0FFB7D6}"/>
              </a:ext>
            </a:extLst>
          </p:cNvPr>
          <p:cNvSpPr txBox="1"/>
          <p:nvPr/>
        </p:nvSpPr>
        <p:spPr>
          <a:xfrm>
            <a:off x="5708150" y="1770141"/>
            <a:ext cx="56456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Lernen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Trainingsdaten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Testdaten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Optimieren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Parameter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Vorhersage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Stützwerte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480D7-026B-458A-B337-47E890D910D5}"/>
              </a:ext>
            </a:extLst>
          </p:cNvPr>
          <p:cNvSpPr txBox="1"/>
          <p:nvPr/>
        </p:nvSpPr>
        <p:spPr>
          <a:xfrm>
            <a:off x="838198" y="4783187"/>
            <a:ext cx="10515599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FF37D9"/>
                </a:solidFill>
              </a:rPr>
              <a:t>Kovarianzfunktion</a:t>
            </a:r>
            <a:r>
              <a:rPr lang="en-US" sz="2800" b="1" dirty="0">
                <a:solidFill>
                  <a:srgbClr val="FF37D9"/>
                </a:solidFill>
              </a:rPr>
              <a:t> (Kernel) </a:t>
            </a:r>
            <a:r>
              <a:rPr lang="en-US" sz="2800" b="1" dirty="0" err="1">
                <a:solidFill>
                  <a:srgbClr val="FF37D9"/>
                </a:solidFill>
              </a:rPr>
              <a:t>ist</a:t>
            </a:r>
            <a:r>
              <a:rPr lang="en-US" sz="2800" b="1" dirty="0">
                <a:solidFill>
                  <a:srgbClr val="FF37D9"/>
                </a:solidFill>
              </a:rPr>
              <a:t> </a:t>
            </a:r>
            <a:r>
              <a:rPr lang="en-US" sz="2800" b="1" dirty="0" err="1">
                <a:solidFill>
                  <a:srgbClr val="FF37D9"/>
                </a:solidFill>
              </a:rPr>
              <a:t>Verhaltensmaßgebend</a:t>
            </a:r>
            <a:r>
              <a:rPr lang="en-US" sz="2800" b="1" dirty="0">
                <a:solidFill>
                  <a:srgbClr val="FF37D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952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388684"/>
            <a:ext cx="3754898" cy="124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9877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56060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5127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7C325F-76E9-442C-9569-DE84BFC7DA95}"/>
              </a:ext>
            </a:extLst>
          </p:cNvPr>
          <p:cNvSpPr/>
          <p:nvPr/>
        </p:nvSpPr>
        <p:spPr>
          <a:xfrm>
            <a:off x="3850105" y="5519483"/>
            <a:ext cx="1153247" cy="96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48E49-7333-4D86-B339-D5951095CE26}"/>
              </a:ext>
            </a:extLst>
          </p:cNvPr>
          <p:cNvSpPr/>
          <p:nvPr/>
        </p:nvSpPr>
        <p:spPr>
          <a:xfrm>
            <a:off x="1164658" y="4446435"/>
            <a:ext cx="3754898" cy="1147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95A60-2B93-4C07-95A6-843AB0ECC700}"/>
              </a:ext>
            </a:extLst>
          </p:cNvPr>
          <p:cNvSpPr/>
          <p:nvPr/>
        </p:nvSpPr>
        <p:spPr>
          <a:xfrm>
            <a:off x="933651" y="5511613"/>
            <a:ext cx="1848050" cy="97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0FDD9-4911-4D07-A905-C9118993C8CD}"/>
              </a:ext>
            </a:extLst>
          </p:cNvPr>
          <p:cNvSpPr/>
          <p:nvPr/>
        </p:nvSpPr>
        <p:spPr>
          <a:xfrm>
            <a:off x="2704699" y="5919536"/>
            <a:ext cx="1149224" cy="63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9476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D39D84-8F4B-4F5C-9271-E3DB2D198AD4}"/>
              </a:ext>
            </a:extLst>
          </p:cNvPr>
          <p:cNvSpPr/>
          <p:nvPr/>
        </p:nvSpPr>
        <p:spPr>
          <a:xfrm>
            <a:off x="2781701" y="5595363"/>
            <a:ext cx="1116531" cy="36512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304F48-EEAF-4209-BA1C-6942E2D5CC86}"/>
              </a:ext>
            </a:extLst>
          </p:cNvPr>
          <p:cNvSpPr/>
          <p:nvPr/>
        </p:nvSpPr>
        <p:spPr>
          <a:xfrm rot="13500000">
            <a:off x="10017688" y="2598039"/>
            <a:ext cx="834697" cy="48432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C83070-0E56-4246-AC3A-5AF06B60BC58}"/>
              </a:ext>
            </a:extLst>
          </p:cNvPr>
          <p:cNvSpPr/>
          <p:nvPr/>
        </p:nvSpPr>
        <p:spPr>
          <a:xfrm rot="19130166">
            <a:off x="9065611" y="511916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AC25A9-A4CF-4E88-AB2E-7C0CC04D6C57}"/>
              </a:ext>
            </a:extLst>
          </p:cNvPr>
          <p:cNvSpPr/>
          <p:nvPr/>
        </p:nvSpPr>
        <p:spPr>
          <a:xfrm rot="19130166">
            <a:off x="5800267" y="238495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8D057E-C205-4392-9C2E-DACDA91F49A2}"/>
              </a:ext>
            </a:extLst>
          </p:cNvPr>
          <p:cNvSpPr/>
          <p:nvPr/>
        </p:nvSpPr>
        <p:spPr>
          <a:xfrm rot="8100000">
            <a:off x="9911030" y="457854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598655-A8B2-4AC9-B26C-38017FAA5432}"/>
              </a:ext>
            </a:extLst>
          </p:cNvPr>
          <p:cNvSpPr/>
          <p:nvPr/>
        </p:nvSpPr>
        <p:spPr>
          <a:xfrm rot="8100000">
            <a:off x="6549434" y="2412229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691D90A-3134-4D49-8C40-5E1D9797A36A}"/>
              </a:ext>
            </a:extLst>
          </p:cNvPr>
          <p:cNvSpPr/>
          <p:nvPr/>
        </p:nvSpPr>
        <p:spPr>
          <a:xfrm rot="10800000">
            <a:off x="2304686" y="3220750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8BDA2D-DD85-412C-87A9-B3298BA3AD78}"/>
              </a:ext>
            </a:extLst>
          </p:cNvPr>
          <p:cNvSpPr/>
          <p:nvPr/>
        </p:nvSpPr>
        <p:spPr>
          <a:xfrm rot="10800000">
            <a:off x="4642025" y="3228773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4A712D-D502-4D4F-B564-1A87EAA8CC68}"/>
              </a:ext>
            </a:extLst>
          </p:cNvPr>
          <p:cNvSpPr/>
          <p:nvPr/>
        </p:nvSpPr>
        <p:spPr>
          <a:xfrm rot="10800000">
            <a:off x="2582216" y="2718632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8849BE-E1C0-46D8-887B-50AB4C97159C}"/>
              </a:ext>
            </a:extLst>
          </p:cNvPr>
          <p:cNvSpPr/>
          <p:nvPr/>
        </p:nvSpPr>
        <p:spPr>
          <a:xfrm rot="10800000">
            <a:off x="4919555" y="2726655"/>
            <a:ext cx="423511" cy="288758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8222-8BE6-4CCA-8857-E8874F7EF543}"/>
              </a:ext>
            </a:extLst>
          </p:cNvPr>
          <p:cNvSpPr txBox="1"/>
          <p:nvPr/>
        </p:nvSpPr>
        <p:spPr>
          <a:xfrm>
            <a:off x="3096179" y="549231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40BDF-918B-4B7D-B4A8-F4B50648DA66}"/>
              </a:ext>
            </a:extLst>
          </p:cNvPr>
          <p:cNvSpPr txBox="1"/>
          <p:nvPr/>
        </p:nvSpPr>
        <p:spPr>
          <a:xfrm>
            <a:off x="3373710" y="5490712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12999E-C29E-4A00-9586-AAA2F32829F5}"/>
              </a:ext>
            </a:extLst>
          </p:cNvPr>
          <p:cNvSpPr txBox="1"/>
          <p:nvPr/>
        </p:nvSpPr>
        <p:spPr>
          <a:xfrm>
            <a:off x="2647934" y="307431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EA9C5-D57A-4799-8E00-569A76D6AB38}"/>
              </a:ext>
            </a:extLst>
          </p:cNvPr>
          <p:cNvSpPr txBox="1"/>
          <p:nvPr/>
        </p:nvSpPr>
        <p:spPr>
          <a:xfrm>
            <a:off x="4985270" y="307270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0FB58-FCCD-4FF5-B20F-0533E8B53CC6}"/>
              </a:ext>
            </a:extLst>
          </p:cNvPr>
          <p:cNvSpPr txBox="1"/>
          <p:nvPr/>
        </p:nvSpPr>
        <p:spPr>
          <a:xfrm>
            <a:off x="5436053" y="2224078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8687793" y="4965674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E6A79-DF02-47A3-AB42-7BCAB74F2005}"/>
              </a:ext>
            </a:extLst>
          </p:cNvPr>
          <p:cNvSpPr txBox="1"/>
          <p:nvPr/>
        </p:nvSpPr>
        <p:spPr>
          <a:xfrm>
            <a:off x="2910093" y="256302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822-1152-487F-8102-FEFACC282309}"/>
              </a:ext>
            </a:extLst>
          </p:cNvPr>
          <p:cNvSpPr txBox="1"/>
          <p:nvPr/>
        </p:nvSpPr>
        <p:spPr>
          <a:xfrm>
            <a:off x="5257055" y="2571041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D4AE6-E761-44E3-8AC3-DD7AC1C37A5E}"/>
              </a:ext>
            </a:extLst>
          </p:cNvPr>
          <p:cNvSpPr txBox="1"/>
          <p:nvPr/>
        </p:nvSpPr>
        <p:spPr>
          <a:xfrm>
            <a:off x="6853246" y="2078547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82B59-F61D-4A31-8F1E-A54738D07667}"/>
              </a:ext>
            </a:extLst>
          </p:cNvPr>
          <p:cNvSpPr txBox="1"/>
          <p:nvPr/>
        </p:nvSpPr>
        <p:spPr>
          <a:xfrm>
            <a:off x="10201236" y="4233003"/>
            <a:ext cx="48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1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BFBA7-6CCA-4984-A9AC-92969B0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A552D6B-C4E9-48FD-AE6E-537ABD6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565DC8-E277-496C-9EF7-E687489A418E}"/>
              </a:ext>
            </a:extLst>
          </p:cNvPr>
          <p:cNvSpPr txBox="1"/>
          <p:nvPr/>
        </p:nvSpPr>
        <p:spPr>
          <a:xfrm>
            <a:off x="665515" y="2468626"/>
            <a:ext cx="4792057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FORMATIEREN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61E89-6AB9-448C-9CCC-66AB32304986}"/>
              </a:ext>
            </a:extLst>
          </p:cNvPr>
          <p:cNvSpPr txBox="1"/>
          <p:nvPr/>
        </p:nvSpPr>
        <p:spPr>
          <a:xfrm>
            <a:off x="6136841" y="3088322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MESSEN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3167E-0ADA-49A6-98F6-0D48623F4B05}"/>
              </a:ext>
            </a:extLst>
          </p:cNvPr>
          <p:cNvSpPr txBox="1"/>
          <p:nvPr/>
        </p:nvSpPr>
        <p:spPr>
          <a:xfrm>
            <a:off x="1140967" y="4325644"/>
            <a:ext cx="3845359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37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37D9"/>
                </a:solidFill>
              </a:rPr>
              <a:t>BEWERTEN</a:t>
            </a:r>
          </a:p>
        </p:txBody>
      </p:sp>
    </p:spTree>
    <p:extLst>
      <p:ext uri="{BB962C8B-B14F-4D97-AF65-F5344CB8AC3E}">
        <p14:creationId xmlns:p14="http://schemas.microsoft.com/office/powerpoint/2010/main" val="314947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1B4FB4-331D-4634-82BA-66984F2F1DC2}"/>
              </a:ext>
            </a:extLst>
          </p:cNvPr>
          <p:cNvSpPr/>
          <p:nvPr/>
        </p:nvSpPr>
        <p:spPr>
          <a:xfrm>
            <a:off x="1309622" y="4465841"/>
            <a:ext cx="3417174" cy="1935736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10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4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3DDF837-81D0-414D-B6D0-9B87A210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47780"/>
            <a:ext cx="4450896" cy="22810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50" t="159" r="47935" b="-159"/>
          <a:stretch/>
        </p:blipFill>
        <p:spPr>
          <a:xfrm>
            <a:off x="6018244" y="1560359"/>
            <a:ext cx="5298433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F05211-9612-4232-858F-027B33178F73}"/>
              </a:ext>
            </a:extLst>
          </p:cNvPr>
          <p:cNvSpPr/>
          <p:nvPr/>
        </p:nvSpPr>
        <p:spPr>
          <a:xfrm>
            <a:off x="4793383" y="2634935"/>
            <a:ext cx="2662032" cy="390763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B0102-1231-4D92-8098-06804B0964F8}"/>
              </a:ext>
            </a:extLst>
          </p:cNvPr>
          <p:cNvSpPr/>
          <p:nvPr/>
        </p:nvSpPr>
        <p:spPr>
          <a:xfrm>
            <a:off x="1034491" y="2185049"/>
            <a:ext cx="3758891" cy="1322134"/>
          </a:xfrm>
          <a:prstGeom prst="rect">
            <a:avLst/>
          </a:prstGeom>
          <a:noFill/>
          <a:ln w="5715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4AC8DC-F711-42C4-9386-09BF36B8E52F}"/>
              </a:ext>
            </a:extLst>
          </p:cNvPr>
          <p:cNvSpPr/>
          <p:nvPr/>
        </p:nvSpPr>
        <p:spPr>
          <a:xfrm rot="8171307">
            <a:off x="6589048" y="5515631"/>
            <a:ext cx="544224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FB1878-ED5B-4F76-9E04-930889EF8CAA}"/>
              </a:ext>
            </a:extLst>
          </p:cNvPr>
          <p:cNvSpPr/>
          <p:nvPr/>
        </p:nvSpPr>
        <p:spPr>
          <a:xfrm rot="18900000">
            <a:off x="7982396" y="2935525"/>
            <a:ext cx="2945705" cy="36681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9061F-DCFB-41EB-B35C-ED99D9586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0F426-0714-41C0-AB07-F5917771729A}"/>
              </a:ext>
            </a:extLst>
          </p:cNvPr>
          <p:cNvSpPr txBox="1"/>
          <p:nvPr/>
        </p:nvSpPr>
        <p:spPr>
          <a:xfrm rot="18900000">
            <a:off x="6160172" y="4179591"/>
            <a:ext cx="2810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7D9"/>
                </a:solidFill>
              </a:rPr>
              <a:t>360° </a:t>
            </a:r>
          </a:p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Periodizität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7822F-4ECA-491E-8CB5-C0BFD20A5007}"/>
              </a:ext>
            </a:extLst>
          </p:cNvPr>
          <p:cNvSpPr txBox="1"/>
          <p:nvPr/>
        </p:nvSpPr>
        <p:spPr>
          <a:xfrm>
            <a:off x="4248382" y="2266843"/>
            <a:ext cx="281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Datensatz</a:t>
            </a:r>
            <a:endParaRPr lang="en-US" sz="2800" b="1" dirty="0">
              <a:solidFill>
                <a:srgbClr val="FF3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43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1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89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4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Datenfit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Plausibilitäten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2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53ECE5-589A-416B-8683-57157FE0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82" y="4446435"/>
            <a:ext cx="3559827" cy="2048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EE544D-2394-4D41-8B68-EE9EAB0A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190"/>
          <a:stretch/>
        </p:blipFill>
        <p:spPr>
          <a:xfrm>
            <a:off x="6018244" y="1560359"/>
            <a:ext cx="4952999" cy="4914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BCCD1-7437-41ED-9320-B8FBF796CA94}"/>
              </a:ext>
            </a:extLst>
          </p:cNvPr>
          <p:cNvSpPr/>
          <p:nvPr/>
        </p:nvSpPr>
        <p:spPr>
          <a:xfrm>
            <a:off x="2820204" y="5123965"/>
            <a:ext cx="413885" cy="44906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32AA4-BCDC-4C2D-8ED2-1D4FDFB5110B}"/>
              </a:ext>
            </a:extLst>
          </p:cNvPr>
          <p:cNvSpPr/>
          <p:nvPr/>
        </p:nvSpPr>
        <p:spPr>
          <a:xfrm>
            <a:off x="3214840" y="5991224"/>
            <a:ext cx="366559" cy="365126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E9D7FB-1BC1-46EC-8F68-6F5B38B7209C}"/>
              </a:ext>
            </a:extLst>
          </p:cNvPr>
          <p:cNvCxnSpPr>
            <a:cxnSpLocks/>
          </p:cNvCxnSpPr>
          <p:nvPr/>
        </p:nvCxnSpPr>
        <p:spPr>
          <a:xfrm flipV="1">
            <a:off x="6772431" y="1824758"/>
            <a:ext cx="0" cy="407368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2E106F-13BC-4FD9-9ED0-ABD1D0D44681}"/>
              </a:ext>
            </a:extLst>
          </p:cNvPr>
          <p:cNvCxnSpPr>
            <a:cxnSpLocks/>
          </p:cNvCxnSpPr>
          <p:nvPr/>
        </p:nvCxnSpPr>
        <p:spPr>
          <a:xfrm>
            <a:off x="6772431" y="4789928"/>
            <a:ext cx="292512" cy="0"/>
          </a:xfrm>
          <a:prstGeom prst="line">
            <a:avLst/>
          </a:prstGeom>
          <a:ln w="38100">
            <a:solidFill>
              <a:srgbClr val="FF3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90EA43-4C8E-486F-BF74-A2F11CA50D4A}"/>
              </a:ext>
            </a:extLst>
          </p:cNvPr>
          <p:cNvSpPr/>
          <p:nvPr/>
        </p:nvSpPr>
        <p:spPr>
          <a:xfrm rot="10800000">
            <a:off x="7060627" y="4641742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8C897-089C-4FDC-A285-E8DAA2A5DA5C}"/>
              </a:ext>
            </a:extLst>
          </p:cNvPr>
          <p:cNvSpPr txBox="1"/>
          <p:nvPr/>
        </p:nvSpPr>
        <p:spPr>
          <a:xfrm>
            <a:off x="7682210" y="2560457"/>
            <a:ext cx="2405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37D9"/>
                </a:solidFill>
              </a:rPr>
              <a:t>Skalierung</a:t>
            </a:r>
            <a:r>
              <a:rPr lang="en-US" sz="2800" b="1" dirty="0">
                <a:solidFill>
                  <a:srgbClr val="FF37D9"/>
                </a:solidFill>
              </a:rPr>
              <a:t> in </a:t>
            </a:r>
            <a:r>
              <a:rPr lang="en-US" sz="2800" b="1" dirty="0" err="1">
                <a:solidFill>
                  <a:srgbClr val="FF37D9"/>
                </a:solidFill>
              </a:rPr>
              <a:t>Abhängigkeit</a:t>
            </a:r>
            <a:r>
              <a:rPr lang="en-US" sz="2800" b="1" dirty="0">
                <a:solidFill>
                  <a:srgbClr val="FF37D9"/>
                </a:solidFill>
              </a:rPr>
              <a:t> der </a:t>
            </a:r>
            <a:r>
              <a:rPr lang="en-US" sz="2800" b="1" dirty="0" err="1">
                <a:solidFill>
                  <a:srgbClr val="FF37D9"/>
                </a:solidFill>
              </a:rPr>
              <a:t>Datenlage</a:t>
            </a:r>
            <a:endParaRPr lang="en-US" sz="2800" b="1" dirty="0">
              <a:solidFill>
                <a:srgbClr val="FF37D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62E5B-A175-40AC-A75C-5A3E6B73E8D6}"/>
              </a:ext>
            </a:extLst>
          </p:cNvPr>
          <p:cNvSpPr txBox="1"/>
          <p:nvPr/>
        </p:nvSpPr>
        <p:spPr>
          <a:xfrm>
            <a:off x="838198" y="1794058"/>
            <a:ext cx="510373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Kontrolle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Einflussnahme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Datenfit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Plausibilitäten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Modellgeneralisierung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Verluste</a:t>
            </a:r>
            <a:endParaRPr lang="en-US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E047E-2DCA-47AC-9B5E-9A4BEEAB4A2D}"/>
              </a:ext>
            </a:extLst>
          </p:cNvPr>
          <p:cNvSpPr/>
          <p:nvPr/>
        </p:nvSpPr>
        <p:spPr>
          <a:xfrm>
            <a:off x="6202372" y="4640138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31C97F-0315-4234-B0A3-0CDC525550FA}"/>
              </a:ext>
            </a:extLst>
          </p:cNvPr>
          <p:cNvSpPr/>
          <p:nvPr/>
        </p:nvSpPr>
        <p:spPr>
          <a:xfrm rot="5400000">
            <a:off x="6499152" y="1414063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B3B9CA-6ACE-40AA-A115-89E6864EA0D1}"/>
              </a:ext>
            </a:extLst>
          </p:cNvPr>
          <p:cNvSpPr/>
          <p:nvPr/>
        </p:nvSpPr>
        <p:spPr>
          <a:xfrm rot="16200000">
            <a:off x="6507171" y="6022974"/>
            <a:ext cx="544224" cy="283221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5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D4FE3-74CC-4C0B-A0DD-35507141F429}"/>
              </a:ext>
            </a:extLst>
          </p:cNvPr>
          <p:cNvSpPr/>
          <p:nvPr/>
        </p:nvSpPr>
        <p:spPr>
          <a:xfrm>
            <a:off x="7854462" y="1742830"/>
            <a:ext cx="2125784" cy="865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97EB6-392F-4D90-98A8-7FEF45F6AE9E}"/>
              </a:ext>
            </a:extLst>
          </p:cNvPr>
          <p:cNvSpPr/>
          <p:nvPr/>
        </p:nvSpPr>
        <p:spPr>
          <a:xfrm>
            <a:off x="7987323" y="5728677"/>
            <a:ext cx="1813169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11EF6-CA59-4EE2-80F9-66CFE3A35AAA}"/>
              </a:ext>
            </a:extLst>
          </p:cNvPr>
          <p:cNvSpPr/>
          <p:nvPr/>
        </p:nvSpPr>
        <p:spPr>
          <a:xfrm>
            <a:off x="8051800" y="2482388"/>
            <a:ext cx="1826848" cy="3194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24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2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80335"/>
            <a:ext cx="3360615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94294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755196-B639-468B-A295-1F9FDADB3C0A}"/>
              </a:ext>
            </a:extLst>
          </p:cNvPr>
          <p:cNvSpPr/>
          <p:nvPr/>
        </p:nvSpPr>
        <p:spPr>
          <a:xfrm>
            <a:off x="2837833" y="3705726"/>
            <a:ext cx="1695666" cy="559258"/>
          </a:xfrm>
          <a:custGeom>
            <a:avLst/>
            <a:gdLst>
              <a:gd name="connsiteX0" fmla="*/ 1666790 w 1695666"/>
              <a:gd name="connsiteY0" fmla="*/ 77002 h 559258"/>
              <a:gd name="connsiteX1" fmla="*/ 1666790 w 1695666"/>
              <a:gd name="connsiteY1" fmla="*/ 77002 h 559258"/>
              <a:gd name="connsiteX2" fmla="*/ 1426159 w 1695666"/>
              <a:gd name="connsiteY2" fmla="*/ 105878 h 559258"/>
              <a:gd name="connsiteX3" fmla="*/ 1358782 w 1695666"/>
              <a:gd name="connsiteY3" fmla="*/ 115503 h 559258"/>
              <a:gd name="connsiteX4" fmla="*/ 1272154 w 1695666"/>
              <a:gd name="connsiteY4" fmla="*/ 125129 h 559258"/>
              <a:gd name="connsiteX5" fmla="*/ 916020 w 1695666"/>
              <a:gd name="connsiteY5" fmla="*/ 144379 h 559258"/>
              <a:gd name="connsiteX6" fmla="*/ 579135 w 1695666"/>
              <a:gd name="connsiteY6" fmla="*/ 144379 h 559258"/>
              <a:gd name="connsiteX7" fmla="*/ 521384 w 1695666"/>
              <a:gd name="connsiteY7" fmla="*/ 134754 h 559258"/>
              <a:gd name="connsiteX8" fmla="*/ 454007 w 1695666"/>
              <a:gd name="connsiteY8" fmla="*/ 115503 h 559258"/>
              <a:gd name="connsiteX9" fmla="*/ 396255 w 1695666"/>
              <a:gd name="connsiteY9" fmla="*/ 67377 h 559258"/>
              <a:gd name="connsiteX10" fmla="*/ 300003 w 1695666"/>
              <a:gd name="connsiteY10" fmla="*/ 28876 h 559258"/>
              <a:gd name="connsiteX11" fmla="*/ 271127 w 1695666"/>
              <a:gd name="connsiteY11" fmla="*/ 19251 h 559258"/>
              <a:gd name="connsiteX12" fmla="*/ 203750 w 1695666"/>
              <a:gd name="connsiteY12" fmla="*/ 0 h 559258"/>
              <a:gd name="connsiteX13" fmla="*/ 88247 w 1695666"/>
              <a:gd name="connsiteY13" fmla="*/ 9626 h 559258"/>
              <a:gd name="connsiteX14" fmla="*/ 59371 w 1695666"/>
              <a:gd name="connsiteY14" fmla="*/ 67377 h 559258"/>
              <a:gd name="connsiteX15" fmla="*/ 40121 w 1695666"/>
              <a:gd name="connsiteY15" fmla="*/ 105878 h 559258"/>
              <a:gd name="connsiteX16" fmla="*/ 30495 w 1695666"/>
              <a:gd name="connsiteY16" fmla="*/ 134754 h 559258"/>
              <a:gd name="connsiteX17" fmla="*/ 1620 w 1695666"/>
              <a:gd name="connsiteY17" fmla="*/ 154005 h 559258"/>
              <a:gd name="connsiteX18" fmla="*/ 11245 w 1695666"/>
              <a:gd name="connsiteY18" fmla="*/ 288758 h 559258"/>
              <a:gd name="connsiteX19" fmla="*/ 88247 w 1695666"/>
              <a:gd name="connsiteY19" fmla="*/ 327259 h 559258"/>
              <a:gd name="connsiteX20" fmla="*/ 126748 w 1695666"/>
              <a:gd name="connsiteY20" fmla="*/ 356135 h 559258"/>
              <a:gd name="connsiteX21" fmla="*/ 184500 w 1695666"/>
              <a:gd name="connsiteY21" fmla="*/ 385011 h 559258"/>
              <a:gd name="connsiteX22" fmla="*/ 213375 w 1695666"/>
              <a:gd name="connsiteY22" fmla="*/ 404261 h 559258"/>
              <a:gd name="connsiteX23" fmla="*/ 251876 w 1695666"/>
              <a:gd name="connsiteY23" fmla="*/ 413887 h 559258"/>
              <a:gd name="connsiteX24" fmla="*/ 290378 w 1695666"/>
              <a:gd name="connsiteY24" fmla="*/ 433137 h 559258"/>
              <a:gd name="connsiteX25" fmla="*/ 338504 w 1695666"/>
              <a:gd name="connsiteY25" fmla="*/ 442762 h 559258"/>
              <a:gd name="connsiteX26" fmla="*/ 415506 w 1695666"/>
              <a:gd name="connsiteY26" fmla="*/ 462013 h 559258"/>
              <a:gd name="connsiteX27" fmla="*/ 463632 w 1695666"/>
              <a:gd name="connsiteY27" fmla="*/ 471638 h 559258"/>
              <a:gd name="connsiteX28" fmla="*/ 531009 w 1695666"/>
              <a:gd name="connsiteY28" fmla="*/ 490889 h 559258"/>
              <a:gd name="connsiteX29" fmla="*/ 627262 w 1695666"/>
              <a:gd name="connsiteY29" fmla="*/ 510139 h 559258"/>
              <a:gd name="connsiteX30" fmla="*/ 1483910 w 1695666"/>
              <a:gd name="connsiteY30" fmla="*/ 510139 h 559258"/>
              <a:gd name="connsiteX31" fmla="*/ 1541662 w 1695666"/>
              <a:gd name="connsiteY31" fmla="*/ 490889 h 559258"/>
              <a:gd name="connsiteX32" fmla="*/ 1570538 w 1695666"/>
              <a:gd name="connsiteY32" fmla="*/ 481263 h 559258"/>
              <a:gd name="connsiteX33" fmla="*/ 1599413 w 1695666"/>
              <a:gd name="connsiteY33" fmla="*/ 423512 h 559258"/>
              <a:gd name="connsiteX34" fmla="*/ 1609039 w 1695666"/>
              <a:gd name="connsiteY34" fmla="*/ 394636 h 559258"/>
              <a:gd name="connsiteX35" fmla="*/ 1637914 w 1695666"/>
              <a:gd name="connsiteY35" fmla="*/ 365760 h 559258"/>
              <a:gd name="connsiteX36" fmla="*/ 1676415 w 1695666"/>
              <a:gd name="connsiteY36" fmla="*/ 288758 h 559258"/>
              <a:gd name="connsiteX37" fmla="*/ 1695666 w 1695666"/>
              <a:gd name="connsiteY37" fmla="*/ 250257 h 559258"/>
              <a:gd name="connsiteX38" fmla="*/ 1686041 w 1695666"/>
              <a:gd name="connsiteY38" fmla="*/ 144379 h 559258"/>
              <a:gd name="connsiteX39" fmla="*/ 1666790 w 1695666"/>
              <a:gd name="connsiteY39" fmla="*/ 77002 h 55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95666" h="559258">
                <a:moveTo>
                  <a:pt x="1666790" y="77002"/>
                </a:moveTo>
                <a:lnTo>
                  <a:pt x="1666790" y="77002"/>
                </a:lnTo>
                <a:cubicBezTo>
                  <a:pt x="1510872" y="111651"/>
                  <a:pt x="1642865" y="87035"/>
                  <a:pt x="1426159" y="105878"/>
                </a:cubicBezTo>
                <a:cubicBezTo>
                  <a:pt x="1403557" y="107843"/>
                  <a:pt x="1381294" y="112689"/>
                  <a:pt x="1358782" y="115503"/>
                </a:cubicBezTo>
                <a:cubicBezTo>
                  <a:pt x="1329953" y="119107"/>
                  <a:pt x="1301107" y="122716"/>
                  <a:pt x="1272154" y="125129"/>
                </a:cubicBezTo>
                <a:cubicBezTo>
                  <a:pt x="1151835" y="135156"/>
                  <a:pt x="1037434" y="138860"/>
                  <a:pt x="916020" y="144379"/>
                </a:cubicBezTo>
                <a:cubicBezTo>
                  <a:pt x="791437" y="185910"/>
                  <a:pt x="879662" y="160197"/>
                  <a:pt x="579135" y="144379"/>
                </a:cubicBezTo>
                <a:cubicBezTo>
                  <a:pt x="559646" y="143353"/>
                  <a:pt x="540521" y="138581"/>
                  <a:pt x="521384" y="134754"/>
                </a:cubicBezTo>
                <a:cubicBezTo>
                  <a:pt x="491164" y="128710"/>
                  <a:pt x="481532" y="124678"/>
                  <a:pt x="454007" y="115503"/>
                </a:cubicBezTo>
                <a:cubicBezTo>
                  <a:pt x="427465" y="88962"/>
                  <a:pt x="427521" y="85243"/>
                  <a:pt x="396255" y="67377"/>
                </a:cubicBezTo>
                <a:cubicBezTo>
                  <a:pt x="356604" y="44720"/>
                  <a:pt x="347325" y="44650"/>
                  <a:pt x="300003" y="28876"/>
                </a:cubicBezTo>
                <a:cubicBezTo>
                  <a:pt x="290378" y="25668"/>
                  <a:pt x="280970" y="21712"/>
                  <a:pt x="271127" y="19251"/>
                </a:cubicBezTo>
                <a:cubicBezTo>
                  <a:pt x="222783" y="7165"/>
                  <a:pt x="245176" y="13810"/>
                  <a:pt x="203750" y="0"/>
                </a:cubicBezTo>
                <a:cubicBezTo>
                  <a:pt x="165249" y="3209"/>
                  <a:pt x="125395" y="-988"/>
                  <a:pt x="88247" y="9626"/>
                </a:cubicBezTo>
                <a:cubicBezTo>
                  <a:pt x="73189" y="13928"/>
                  <a:pt x="64040" y="56483"/>
                  <a:pt x="59371" y="67377"/>
                </a:cubicBezTo>
                <a:cubicBezTo>
                  <a:pt x="53719" y="80565"/>
                  <a:pt x="45773" y="92690"/>
                  <a:pt x="40121" y="105878"/>
                </a:cubicBezTo>
                <a:cubicBezTo>
                  <a:pt x="36124" y="115204"/>
                  <a:pt x="36833" y="126831"/>
                  <a:pt x="30495" y="134754"/>
                </a:cubicBezTo>
                <a:cubicBezTo>
                  <a:pt x="23269" y="143787"/>
                  <a:pt x="11245" y="147588"/>
                  <a:pt x="1620" y="154005"/>
                </a:cubicBezTo>
                <a:cubicBezTo>
                  <a:pt x="4828" y="198923"/>
                  <a:pt x="-8894" y="248480"/>
                  <a:pt x="11245" y="288758"/>
                </a:cubicBezTo>
                <a:cubicBezTo>
                  <a:pt x="24079" y="314425"/>
                  <a:pt x="65290" y="310041"/>
                  <a:pt x="88247" y="327259"/>
                </a:cubicBezTo>
                <a:cubicBezTo>
                  <a:pt x="101081" y="336884"/>
                  <a:pt x="112992" y="347881"/>
                  <a:pt x="126748" y="356135"/>
                </a:cubicBezTo>
                <a:cubicBezTo>
                  <a:pt x="145204" y="367208"/>
                  <a:pt x="165686" y="374559"/>
                  <a:pt x="184500" y="385011"/>
                </a:cubicBezTo>
                <a:cubicBezTo>
                  <a:pt x="194612" y="390629"/>
                  <a:pt x="202743" y="399704"/>
                  <a:pt x="213375" y="404261"/>
                </a:cubicBezTo>
                <a:cubicBezTo>
                  <a:pt x="225534" y="409472"/>
                  <a:pt x="239490" y="409242"/>
                  <a:pt x="251876" y="413887"/>
                </a:cubicBezTo>
                <a:cubicBezTo>
                  <a:pt x="265311" y="418925"/>
                  <a:pt x="276766" y="428600"/>
                  <a:pt x="290378" y="433137"/>
                </a:cubicBezTo>
                <a:cubicBezTo>
                  <a:pt x="305898" y="438310"/>
                  <a:pt x="322563" y="439083"/>
                  <a:pt x="338504" y="442762"/>
                </a:cubicBezTo>
                <a:cubicBezTo>
                  <a:pt x="364284" y="448711"/>
                  <a:pt x="389562" y="456824"/>
                  <a:pt x="415506" y="462013"/>
                </a:cubicBezTo>
                <a:cubicBezTo>
                  <a:pt x="431548" y="465221"/>
                  <a:pt x="447662" y="468089"/>
                  <a:pt x="463632" y="471638"/>
                </a:cubicBezTo>
                <a:cubicBezTo>
                  <a:pt x="531346" y="486685"/>
                  <a:pt x="474727" y="474808"/>
                  <a:pt x="531009" y="490889"/>
                </a:cubicBezTo>
                <a:cubicBezTo>
                  <a:pt x="571209" y="502375"/>
                  <a:pt x="581888" y="502577"/>
                  <a:pt x="627262" y="510139"/>
                </a:cubicBezTo>
                <a:cubicBezTo>
                  <a:pt x="916152" y="606442"/>
                  <a:pt x="694029" y="535896"/>
                  <a:pt x="1483910" y="510139"/>
                </a:cubicBezTo>
                <a:cubicBezTo>
                  <a:pt x="1504191" y="509478"/>
                  <a:pt x="1522411" y="497306"/>
                  <a:pt x="1541662" y="490889"/>
                </a:cubicBezTo>
                <a:lnTo>
                  <a:pt x="1570538" y="481263"/>
                </a:lnTo>
                <a:cubicBezTo>
                  <a:pt x="1594729" y="408689"/>
                  <a:pt x="1562098" y="498142"/>
                  <a:pt x="1599413" y="423512"/>
                </a:cubicBezTo>
                <a:cubicBezTo>
                  <a:pt x="1603950" y="414437"/>
                  <a:pt x="1603411" y="403078"/>
                  <a:pt x="1609039" y="394636"/>
                </a:cubicBezTo>
                <a:cubicBezTo>
                  <a:pt x="1616590" y="383310"/>
                  <a:pt x="1630606" y="377244"/>
                  <a:pt x="1637914" y="365760"/>
                </a:cubicBezTo>
                <a:cubicBezTo>
                  <a:pt x="1653321" y="341549"/>
                  <a:pt x="1663581" y="314425"/>
                  <a:pt x="1676415" y="288758"/>
                </a:cubicBezTo>
                <a:lnTo>
                  <a:pt x="1695666" y="250257"/>
                </a:lnTo>
                <a:cubicBezTo>
                  <a:pt x="1692458" y="214964"/>
                  <a:pt x="1692991" y="179129"/>
                  <a:pt x="1686041" y="144379"/>
                </a:cubicBezTo>
                <a:cubicBezTo>
                  <a:pt x="1683227" y="130309"/>
                  <a:pt x="1669999" y="88232"/>
                  <a:pt x="1666790" y="770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8D18EA-BD9D-492A-861D-531327118087}"/>
              </a:ext>
            </a:extLst>
          </p:cNvPr>
          <p:cNvSpPr/>
          <p:nvPr/>
        </p:nvSpPr>
        <p:spPr>
          <a:xfrm>
            <a:off x="2829827" y="4503177"/>
            <a:ext cx="1761559" cy="708678"/>
          </a:xfrm>
          <a:custGeom>
            <a:avLst/>
            <a:gdLst>
              <a:gd name="connsiteX0" fmla="*/ 0 w 1761559"/>
              <a:gd name="connsiteY0" fmla="*/ 434583 h 708678"/>
              <a:gd name="connsiteX1" fmla="*/ 0 w 1761559"/>
              <a:gd name="connsiteY1" fmla="*/ 434583 h 708678"/>
              <a:gd name="connsiteX2" fmla="*/ 77002 w 1761559"/>
              <a:gd name="connsiteY2" fmla="*/ 463459 h 708678"/>
              <a:gd name="connsiteX3" fmla="*/ 105878 w 1761559"/>
              <a:gd name="connsiteY3" fmla="*/ 473084 h 708678"/>
              <a:gd name="connsiteX4" fmla="*/ 154005 w 1761559"/>
              <a:gd name="connsiteY4" fmla="*/ 492335 h 708678"/>
              <a:gd name="connsiteX5" fmla="*/ 192506 w 1761559"/>
              <a:gd name="connsiteY5" fmla="*/ 501960 h 708678"/>
              <a:gd name="connsiteX6" fmla="*/ 221381 w 1761559"/>
              <a:gd name="connsiteY6" fmla="*/ 511585 h 708678"/>
              <a:gd name="connsiteX7" fmla="*/ 240632 w 1761559"/>
              <a:gd name="connsiteY7" fmla="*/ 636714 h 708678"/>
              <a:gd name="connsiteX8" fmla="*/ 221381 w 1761559"/>
              <a:gd name="connsiteY8" fmla="*/ 694465 h 708678"/>
              <a:gd name="connsiteX9" fmla="*/ 866274 w 1761559"/>
              <a:gd name="connsiteY9" fmla="*/ 694465 h 708678"/>
              <a:gd name="connsiteX10" fmla="*/ 924026 w 1761559"/>
              <a:gd name="connsiteY10" fmla="*/ 684840 h 708678"/>
              <a:gd name="connsiteX11" fmla="*/ 1029904 w 1761559"/>
              <a:gd name="connsiteY11" fmla="*/ 675215 h 708678"/>
              <a:gd name="connsiteX12" fmla="*/ 1087655 w 1761559"/>
              <a:gd name="connsiteY12" fmla="*/ 665589 h 708678"/>
              <a:gd name="connsiteX13" fmla="*/ 1155032 w 1761559"/>
              <a:gd name="connsiteY13" fmla="*/ 655964 h 708678"/>
              <a:gd name="connsiteX14" fmla="*/ 1203158 w 1761559"/>
              <a:gd name="connsiteY14" fmla="*/ 646339 h 708678"/>
              <a:gd name="connsiteX15" fmla="*/ 1366788 w 1761559"/>
              <a:gd name="connsiteY15" fmla="*/ 636714 h 708678"/>
              <a:gd name="connsiteX16" fmla="*/ 1395664 w 1761559"/>
              <a:gd name="connsiteY16" fmla="*/ 627088 h 708678"/>
              <a:gd name="connsiteX17" fmla="*/ 1443790 w 1761559"/>
              <a:gd name="connsiteY17" fmla="*/ 617463 h 708678"/>
              <a:gd name="connsiteX18" fmla="*/ 1482291 w 1761559"/>
              <a:gd name="connsiteY18" fmla="*/ 598212 h 708678"/>
              <a:gd name="connsiteX19" fmla="*/ 1511167 w 1761559"/>
              <a:gd name="connsiteY19" fmla="*/ 588587 h 708678"/>
              <a:gd name="connsiteX20" fmla="*/ 1568918 w 1761559"/>
              <a:gd name="connsiteY20" fmla="*/ 530836 h 708678"/>
              <a:gd name="connsiteX21" fmla="*/ 1626670 w 1761559"/>
              <a:gd name="connsiteY21" fmla="*/ 501960 h 708678"/>
              <a:gd name="connsiteX22" fmla="*/ 1655546 w 1761559"/>
              <a:gd name="connsiteY22" fmla="*/ 492335 h 708678"/>
              <a:gd name="connsiteX23" fmla="*/ 1694047 w 1761559"/>
              <a:gd name="connsiteY23" fmla="*/ 434583 h 708678"/>
              <a:gd name="connsiteX24" fmla="*/ 1742173 w 1761559"/>
              <a:gd name="connsiteY24" fmla="*/ 376831 h 708678"/>
              <a:gd name="connsiteX25" fmla="*/ 1761424 w 1761559"/>
              <a:gd name="connsiteY25" fmla="*/ 319080 h 708678"/>
              <a:gd name="connsiteX26" fmla="*/ 1751798 w 1761559"/>
              <a:gd name="connsiteY26" fmla="*/ 203577 h 708678"/>
              <a:gd name="connsiteX27" fmla="*/ 1694047 w 1761559"/>
              <a:gd name="connsiteY27" fmla="*/ 145825 h 708678"/>
              <a:gd name="connsiteX28" fmla="*/ 1665171 w 1761559"/>
              <a:gd name="connsiteY28" fmla="*/ 126575 h 708678"/>
              <a:gd name="connsiteX29" fmla="*/ 1501541 w 1761559"/>
              <a:gd name="connsiteY29" fmla="*/ 88074 h 708678"/>
              <a:gd name="connsiteX30" fmla="*/ 1386038 w 1761559"/>
              <a:gd name="connsiteY30" fmla="*/ 59198 h 708678"/>
              <a:gd name="connsiteX31" fmla="*/ 1328287 w 1761559"/>
              <a:gd name="connsiteY31" fmla="*/ 49572 h 708678"/>
              <a:gd name="connsiteX32" fmla="*/ 1251285 w 1761559"/>
              <a:gd name="connsiteY32" fmla="*/ 30322 h 708678"/>
              <a:gd name="connsiteX33" fmla="*/ 1058779 w 1761559"/>
              <a:gd name="connsiteY33" fmla="*/ 20697 h 708678"/>
              <a:gd name="connsiteX34" fmla="*/ 635268 w 1761559"/>
              <a:gd name="connsiteY34" fmla="*/ 20697 h 708678"/>
              <a:gd name="connsiteX35" fmla="*/ 577516 w 1761559"/>
              <a:gd name="connsiteY35" fmla="*/ 39947 h 708678"/>
              <a:gd name="connsiteX36" fmla="*/ 481264 w 1761559"/>
              <a:gd name="connsiteY36" fmla="*/ 59198 h 708678"/>
              <a:gd name="connsiteX37" fmla="*/ 452388 w 1761559"/>
              <a:gd name="connsiteY37" fmla="*/ 68823 h 708678"/>
              <a:gd name="connsiteX38" fmla="*/ 317634 w 1761559"/>
              <a:gd name="connsiteY38" fmla="*/ 88074 h 708678"/>
              <a:gd name="connsiteX39" fmla="*/ 250257 w 1761559"/>
              <a:gd name="connsiteY39" fmla="*/ 107324 h 708678"/>
              <a:gd name="connsiteX40" fmla="*/ 202131 w 1761559"/>
              <a:gd name="connsiteY40" fmla="*/ 116949 h 708678"/>
              <a:gd name="connsiteX41" fmla="*/ 144379 w 1761559"/>
              <a:gd name="connsiteY41" fmla="*/ 155450 h 708678"/>
              <a:gd name="connsiteX42" fmla="*/ 125129 w 1761559"/>
              <a:gd name="connsiteY42" fmla="*/ 203577 h 708678"/>
              <a:gd name="connsiteX43" fmla="*/ 115504 w 1761559"/>
              <a:gd name="connsiteY43" fmla="*/ 251703 h 708678"/>
              <a:gd name="connsiteX44" fmla="*/ 96253 w 1761559"/>
              <a:gd name="connsiteY44" fmla="*/ 280579 h 708678"/>
              <a:gd name="connsiteX45" fmla="*/ 57752 w 1761559"/>
              <a:gd name="connsiteY45" fmla="*/ 367206 h 708678"/>
              <a:gd name="connsiteX46" fmla="*/ 0 w 1761559"/>
              <a:gd name="connsiteY46" fmla="*/ 434583 h 70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61559" h="708678">
                <a:moveTo>
                  <a:pt x="0" y="434583"/>
                </a:moveTo>
                <a:lnTo>
                  <a:pt x="0" y="434583"/>
                </a:lnTo>
                <a:lnTo>
                  <a:pt x="77002" y="463459"/>
                </a:lnTo>
                <a:cubicBezTo>
                  <a:pt x="86537" y="466926"/>
                  <a:pt x="96378" y="469522"/>
                  <a:pt x="105878" y="473084"/>
                </a:cubicBezTo>
                <a:cubicBezTo>
                  <a:pt x="122056" y="479151"/>
                  <a:pt x="137614" y="486871"/>
                  <a:pt x="154005" y="492335"/>
                </a:cubicBezTo>
                <a:cubicBezTo>
                  <a:pt x="166555" y="496518"/>
                  <a:pt x="179786" y="498326"/>
                  <a:pt x="192506" y="501960"/>
                </a:cubicBezTo>
                <a:cubicBezTo>
                  <a:pt x="202261" y="504747"/>
                  <a:pt x="211756" y="508377"/>
                  <a:pt x="221381" y="511585"/>
                </a:cubicBezTo>
                <a:cubicBezTo>
                  <a:pt x="276809" y="548538"/>
                  <a:pt x="260292" y="525307"/>
                  <a:pt x="240632" y="636714"/>
                </a:cubicBezTo>
                <a:cubicBezTo>
                  <a:pt x="237106" y="656697"/>
                  <a:pt x="221381" y="694465"/>
                  <a:pt x="221381" y="694465"/>
                </a:cubicBezTo>
                <a:cubicBezTo>
                  <a:pt x="501067" y="715979"/>
                  <a:pt x="380144" y="710669"/>
                  <a:pt x="866274" y="694465"/>
                </a:cubicBezTo>
                <a:cubicBezTo>
                  <a:pt x="885779" y="693815"/>
                  <a:pt x="904643" y="687120"/>
                  <a:pt x="924026" y="684840"/>
                </a:cubicBezTo>
                <a:cubicBezTo>
                  <a:pt x="959221" y="680699"/>
                  <a:pt x="994709" y="679356"/>
                  <a:pt x="1029904" y="675215"/>
                </a:cubicBezTo>
                <a:cubicBezTo>
                  <a:pt x="1049286" y="672935"/>
                  <a:pt x="1068366" y="668557"/>
                  <a:pt x="1087655" y="665589"/>
                </a:cubicBezTo>
                <a:cubicBezTo>
                  <a:pt x="1110078" y="662139"/>
                  <a:pt x="1132654" y="659694"/>
                  <a:pt x="1155032" y="655964"/>
                </a:cubicBezTo>
                <a:cubicBezTo>
                  <a:pt x="1171169" y="653275"/>
                  <a:pt x="1186866" y="647820"/>
                  <a:pt x="1203158" y="646339"/>
                </a:cubicBezTo>
                <a:cubicBezTo>
                  <a:pt x="1257571" y="641392"/>
                  <a:pt x="1312245" y="639922"/>
                  <a:pt x="1366788" y="636714"/>
                </a:cubicBezTo>
                <a:cubicBezTo>
                  <a:pt x="1376413" y="633505"/>
                  <a:pt x="1385821" y="629549"/>
                  <a:pt x="1395664" y="627088"/>
                </a:cubicBezTo>
                <a:cubicBezTo>
                  <a:pt x="1411535" y="623120"/>
                  <a:pt x="1428270" y="622636"/>
                  <a:pt x="1443790" y="617463"/>
                </a:cubicBezTo>
                <a:cubicBezTo>
                  <a:pt x="1457402" y="612926"/>
                  <a:pt x="1469103" y="603864"/>
                  <a:pt x="1482291" y="598212"/>
                </a:cubicBezTo>
                <a:cubicBezTo>
                  <a:pt x="1491617" y="594215"/>
                  <a:pt x="1501542" y="591795"/>
                  <a:pt x="1511167" y="588587"/>
                </a:cubicBezTo>
                <a:cubicBezTo>
                  <a:pt x="1530417" y="569337"/>
                  <a:pt x="1543091" y="539446"/>
                  <a:pt x="1568918" y="530836"/>
                </a:cubicBezTo>
                <a:cubicBezTo>
                  <a:pt x="1641506" y="506638"/>
                  <a:pt x="1552026" y="539281"/>
                  <a:pt x="1626670" y="501960"/>
                </a:cubicBezTo>
                <a:cubicBezTo>
                  <a:pt x="1635745" y="497423"/>
                  <a:pt x="1645921" y="495543"/>
                  <a:pt x="1655546" y="492335"/>
                </a:cubicBezTo>
                <a:cubicBezTo>
                  <a:pt x="1668380" y="473084"/>
                  <a:pt x="1677687" y="450943"/>
                  <a:pt x="1694047" y="434583"/>
                </a:cubicBezTo>
                <a:cubicBezTo>
                  <a:pt x="1731102" y="397527"/>
                  <a:pt x="1715371" y="417033"/>
                  <a:pt x="1742173" y="376831"/>
                </a:cubicBezTo>
                <a:cubicBezTo>
                  <a:pt x="1748590" y="357581"/>
                  <a:pt x="1763109" y="339302"/>
                  <a:pt x="1761424" y="319080"/>
                </a:cubicBezTo>
                <a:cubicBezTo>
                  <a:pt x="1758215" y="280579"/>
                  <a:pt x="1765801" y="239585"/>
                  <a:pt x="1751798" y="203577"/>
                </a:cubicBezTo>
                <a:cubicBezTo>
                  <a:pt x="1741931" y="178204"/>
                  <a:pt x="1716699" y="160926"/>
                  <a:pt x="1694047" y="145825"/>
                </a:cubicBezTo>
                <a:cubicBezTo>
                  <a:pt x="1684422" y="139408"/>
                  <a:pt x="1676145" y="130233"/>
                  <a:pt x="1665171" y="126575"/>
                </a:cubicBezTo>
                <a:cubicBezTo>
                  <a:pt x="1615897" y="110151"/>
                  <a:pt x="1554738" y="98713"/>
                  <a:pt x="1501541" y="88074"/>
                </a:cubicBezTo>
                <a:cubicBezTo>
                  <a:pt x="1446864" y="51621"/>
                  <a:pt x="1488253" y="72827"/>
                  <a:pt x="1386038" y="59198"/>
                </a:cubicBezTo>
                <a:cubicBezTo>
                  <a:pt x="1366693" y="56619"/>
                  <a:pt x="1347370" y="53661"/>
                  <a:pt x="1328287" y="49572"/>
                </a:cubicBezTo>
                <a:cubicBezTo>
                  <a:pt x="1302417" y="44028"/>
                  <a:pt x="1277592" y="33140"/>
                  <a:pt x="1251285" y="30322"/>
                </a:cubicBezTo>
                <a:cubicBezTo>
                  <a:pt x="1187402" y="23478"/>
                  <a:pt x="1122948" y="23905"/>
                  <a:pt x="1058779" y="20697"/>
                </a:cubicBezTo>
                <a:cubicBezTo>
                  <a:pt x="895791" y="-11903"/>
                  <a:pt x="966746" y="-1402"/>
                  <a:pt x="635268" y="20697"/>
                </a:cubicBezTo>
                <a:cubicBezTo>
                  <a:pt x="615021" y="22047"/>
                  <a:pt x="597532" y="36611"/>
                  <a:pt x="577516" y="39947"/>
                </a:cubicBezTo>
                <a:cubicBezTo>
                  <a:pt x="532124" y="47512"/>
                  <a:pt x="521476" y="47709"/>
                  <a:pt x="481264" y="59198"/>
                </a:cubicBezTo>
                <a:cubicBezTo>
                  <a:pt x="471508" y="61985"/>
                  <a:pt x="462292" y="66622"/>
                  <a:pt x="452388" y="68823"/>
                </a:cubicBezTo>
                <a:cubicBezTo>
                  <a:pt x="397868" y="80938"/>
                  <a:pt x="375899" y="78363"/>
                  <a:pt x="317634" y="88074"/>
                </a:cubicBezTo>
                <a:cubicBezTo>
                  <a:pt x="263618" y="97077"/>
                  <a:pt x="296033" y="95880"/>
                  <a:pt x="250257" y="107324"/>
                </a:cubicBezTo>
                <a:cubicBezTo>
                  <a:pt x="234386" y="111292"/>
                  <a:pt x="218173" y="113741"/>
                  <a:pt x="202131" y="116949"/>
                </a:cubicBezTo>
                <a:cubicBezTo>
                  <a:pt x="182880" y="129783"/>
                  <a:pt x="152971" y="133968"/>
                  <a:pt x="144379" y="155450"/>
                </a:cubicBezTo>
                <a:cubicBezTo>
                  <a:pt x="137962" y="171492"/>
                  <a:pt x="130094" y="187028"/>
                  <a:pt x="125129" y="203577"/>
                </a:cubicBezTo>
                <a:cubicBezTo>
                  <a:pt x="120428" y="219247"/>
                  <a:pt x="121248" y="236385"/>
                  <a:pt x="115504" y="251703"/>
                </a:cubicBezTo>
                <a:cubicBezTo>
                  <a:pt x="111442" y="262535"/>
                  <a:pt x="102670" y="270954"/>
                  <a:pt x="96253" y="280579"/>
                </a:cubicBezTo>
                <a:cubicBezTo>
                  <a:pt x="73344" y="349304"/>
                  <a:pt x="88258" y="321446"/>
                  <a:pt x="57752" y="367206"/>
                </a:cubicBezTo>
                <a:cubicBezTo>
                  <a:pt x="47027" y="410109"/>
                  <a:pt x="57482" y="396353"/>
                  <a:pt x="0" y="4345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3508-2002-44BF-AB74-77682EF96359}"/>
              </a:ext>
            </a:extLst>
          </p:cNvPr>
          <p:cNvSpPr txBox="1"/>
          <p:nvPr/>
        </p:nvSpPr>
        <p:spPr>
          <a:xfrm>
            <a:off x="5176007" y="1809549"/>
            <a:ext cx="616846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597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1B6EC-9378-419C-928B-DA00AF3AB847}"/>
              </a:ext>
            </a:extLst>
          </p:cNvPr>
          <p:cNvSpPr/>
          <p:nvPr/>
        </p:nvSpPr>
        <p:spPr>
          <a:xfrm>
            <a:off x="2267769" y="1742831"/>
            <a:ext cx="1770831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B44A3-2712-48EB-A233-80F717DC680E}"/>
              </a:ext>
            </a:extLst>
          </p:cNvPr>
          <p:cNvSpPr/>
          <p:nvPr/>
        </p:nvSpPr>
        <p:spPr>
          <a:xfrm>
            <a:off x="2211752" y="5728677"/>
            <a:ext cx="1826848" cy="68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3FE89-123A-421D-B83E-81578EE60CC3}"/>
              </a:ext>
            </a:extLst>
          </p:cNvPr>
          <p:cNvSpPr/>
          <p:nvPr/>
        </p:nvSpPr>
        <p:spPr>
          <a:xfrm>
            <a:off x="2267768" y="2361418"/>
            <a:ext cx="1826848" cy="331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38600" y="5096782"/>
            <a:ext cx="4025570" cy="589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12663"/>
            <a:ext cx="3360615" cy="594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35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51577"/>
            <a:ext cx="4081586" cy="64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9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76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965E5-A61B-40E1-9737-E17205835BE5}"/>
              </a:ext>
            </a:extLst>
          </p:cNvPr>
          <p:cNvSpPr/>
          <p:nvPr/>
        </p:nvSpPr>
        <p:spPr>
          <a:xfrm>
            <a:off x="4728306" y="3040087"/>
            <a:ext cx="3360615" cy="5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1"/>
            <a:ext cx="4081586" cy="6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0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1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87CD2-7FFA-40D7-B1C6-B2AAA3346CF9}"/>
              </a:ext>
            </a:extLst>
          </p:cNvPr>
          <p:cNvSpPr/>
          <p:nvPr/>
        </p:nvSpPr>
        <p:spPr>
          <a:xfrm>
            <a:off x="3982584" y="3615956"/>
            <a:ext cx="4081586" cy="52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070733-F75F-442D-8092-5FACD7D3E4F1}"/>
              </a:ext>
            </a:extLst>
          </p:cNvPr>
          <p:cNvSpPr/>
          <p:nvPr/>
        </p:nvSpPr>
        <p:spPr>
          <a:xfrm>
            <a:off x="3985522" y="4142492"/>
            <a:ext cx="4081586" cy="5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9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2D844-1304-4BC8-8FC3-122821C7EFEA}"/>
              </a:ext>
            </a:extLst>
          </p:cNvPr>
          <p:cNvSpPr/>
          <p:nvPr/>
        </p:nvSpPr>
        <p:spPr>
          <a:xfrm>
            <a:off x="4790830" y="2361417"/>
            <a:ext cx="3298091" cy="667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295FB-01AD-4F0A-A5BC-1EB5FA09735B}"/>
              </a:ext>
            </a:extLst>
          </p:cNvPr>
          <p:cNvSpPr/>
          <p:nvPr/>
        </p:nvSpPr>
        <p:spPr>
          <a:xfrm>
            <a:off x="3982584" y="2482388"/>
            <a:ext cx="808248" cy="40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FFA88-BE86-47F3-B355-89FCE7C96627}"/>
              </a:ext>
            </a:extLst>
          </p:cNvPr>
          <p:cNvSpPr/>
          <p:nvPr/>
        </p:nvSpPr>
        <p:spPr>
          <a:xfrm>
            <a:off x="5306646" y="5728677"/>
            <a:ext cx="1477108" cy="6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D4BDC-F1CB-4844-AD13-C7E47CB9EB93}"/>
              </a:ext>
            </a:extLst>
          </p:cNvPr>
          <p:cNvSpPr/>
          <p:nvPr/>
        </p:nvSpPr>
        <p:spPr>
          <a:xfrm>
            <a:off x="4026230" y="5088654"/>
            <a:ext cx="4025570" cy="58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9A67CD-CC72-48CA-9BF6-3D831BD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FD9FE-57A1-4C3A-9A6C-425A9F2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Software-Aufbau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D8A-E0D3-45BF-9296-10EC4E9B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53DD9-28C1-4297-8279-C2114C58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415A-502A-41CA-BD29-1A77905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4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</p:txBody>
      </p:sp>
    </p:spTree>
    <p:extLst>
      <p:ext uri="{BB962C8B-B14F-4D97-AF65-F5344CB8AC3E}">
        <p14:creationId xmlns:p14="http://schemas.microsoft.com/office/powerpoint/2010/main" val="347688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405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90AD22-C628-41D2-A792-D960807F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0" y="1744910"/>
            <a:ext cx="6075698" cy="2901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46FA-6086-478E-A5C3-FD80EB0E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Software-Aufbau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E8A3A-6DF5-41E6-B8A0-2A85753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6F3C9-BEDB-4FA3-9721-3A6E6CE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86B6-2D88-4D88-9B26-E4621E7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3793B-8071-409A-8158-9D7F0D372C72}"/>
              </a:ext>
            </a:extLst>
          </p:cNvPr>
          <p:cNvSpPr txBox="1"/>
          <p:nvPr/>
        </p:nvSpPr>
        <p:spPr>
          <a:xfrm>
            <a:off x="838199" y="1744910"/>
            <a:ext cx="41148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Modularer</a:t>
            </a:r>
            <a:r>
              <a:rPr lang="en-US" sz="2800" dirty="0"/>
              <a:t> Aufbau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Wiederverwendbarkeit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Erweiterbarkeit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Dokumentation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0428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509EA-3EB0-4FDA-9FE5-1EB53D101FD3}"/>
              </a:ext>
            </a:extLst>
          </p:cNvPr>
          <p:cNvSpPr txBox="1"/>
          <p:nvPr/>
        </p:nvSpPr>
        <p:spPr>
          <a:xfrm>
            <a:off x="5176007" y="1809549"/>
            <a:ext cx="616846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627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279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410-E695-4AA0-99DA-FCDD11AC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– Sensor-Array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73DEC03-3FA8-4E64-9CD5-ADC43F3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78" y="1999785"/>
            <a:ext cx="5847319" cy="330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09F85-377B-4B35-A20E-55053047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DE56-49D6-4A90-AF03-F17137C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D619-114C-4B79-8961-A9F5B7DB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36A6-ADA8-489D-B167-D0542481EC06}"/>
              </a:ext>
            </a:extLst>
          </p:cNvPr>
          <p:cNvSpPr txBox="1"/>
          <p:nvPr/>
        </p:nvSpPr>
        <p:spPr>
          <a:xfrm>
            <a:off x="838198" y="1867301"/>
            <a:ext cx="459044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Konfiguration</a:t>
            </a:r>
            <a:r>
              <a:rPr lang="en-US" sz="2800" dirty="0"/>
              <a:t> von </a:t>
            </a:r>
            <a:r>
              <a:rPr lang="en-US" sz="2800" dirty="0" err="1"/>
              <a:t>Abmaße</a:t>
            </a:r>
            <a:r>
              <a:rPr lang="en-US" sz="2800" dirty="0"/>
              <a:t>, Position, </a:t>
            </a:r>
            <a:r>
              <a:rPr lang="en-US" sz="2800" dirty="0" err="1"/>
              <a:t>Anordnung</a:t>
            </a:r>
            <a:r>
              <a:rPr lang="en-US" sz="2800" dirty="0"/>
              <a:t> und </a:t>
            </a:r>
            <a:r>
              <a:rPr lang="en-US" sz="2800" dirty="0" err="1"/>
              <a:t>Spannungsversorgung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Festlegen</a:t>
            </a:r>
            <a:r>
              <a:rPr lang="en-US" sz="2800" dirty="0"/>
              <a:t> des </a:t>
            </a:r>
            <a:r>
              <a:rPr lang="en-US" sz="2800" dirty="0" err="1"/>
              <a:t>Startpunktes</a:t>
            </a:r>
            <a:r>
              <a:rPr lang="en-US" sz="2800" dirty="0"/>
              <a:t> </a:t>
            </a:r>
            <a:r>
              <a:rPr lang="en-US" sz="2800" dirty="0" err="1"/>
              <a:t>bzw</a:t>
            </a:r>
            <a:r>
              <a:rPr lang="en-US" sz="2800" dirty="0"/>
              <a:t>. </a:t>
            </a:r>
            <a:r>
              <a:rPr lang="en-US" sz="2800" dirty="0" err="1"/>
              <a:t>Ruhelage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1206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7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</p:txBody>
      </p:sp>
    </p:spTree>
    <p:extLst>
      <p:ext uri="{BB962C8B-B14F-4D97-AF65-F5344CB8AC3E}">
        <p14:creationId xmlns:p14="http://schemas.microsoft.com/office/powerpoint/2010/main" val="272855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</p:txBody>
      </p:sp>
    </p:spTree>
    <p:extLst>
      <p:ext uri="{BB962C8B-B14F-4D97-AF65-F5344CB8AC3E}">
        <p14:creationId xmlns:p14="http://schemas.microsoft.com/office/powerpoint/2010/main" val="680244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B25CC0-1577-4EAF-B4A2-A89C4A85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567112"/>
            <a:ext cx="5501638" cy="48276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1A092F-494E-424B-B01C-4AF4299F9CC3}"/>
              </a:ext>
            </a:extLst>
          </p:cNvPr>
          <p:cNvSpPr/>
          <p:nvPr/>
        </p:nvSpPr>
        <p:spPr>
          <a:xfrm>
            <a:off x="8028275" y="414584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5A07D25-7B3D-4CBC-B57D-3450E1AF0DE9}"/>
              </a:ext>
            </a:extLst>
          </p:cNvPr>
          <p:cNvSpPr/>
          <p:nvPr/>
        </p:nvSpPr>
        <p:spPr>
          <a:xfrm>
            <a:off x="8036295" y="4587006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B8881B-FAF7-4335-8A66-5D0523968C73}"/>
              </a:ext>
            </a:extLst>
          </p:cNvPr>
          <p:cNvSpPr/>
          <p:nvPr/>
        </p:nvSpPr>
        <p:spPr>
          <a:xfrm>
            <a:off x="8034693" y="5008918"/>
            <a:ext cx="457200" cy="260484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F153D-845A-480A-975E-B49D10266C07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der </a:t>
            </a:r>
            <a:r>
              <a:rPr lang="en-US" sz="2800" dirty="0" err="1"/>
              <a:t>Prägung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1 mm und 200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Mindestabstand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4 mm und 25 kA/m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Linearer</a:t>
            </a:r>
            <a:r>
              <a:rPr lang="en-US" sz="2800" dirty="0"/>
              <a:t> </a:t>
            </a:r>
            <a:r>
              <a:rPr lang="en-US" sz="2800" dirty="0" err="1"/>
              <a:t>Bereich</a:t>
            </a:r>
            <a:r>
              <a:rPr lang="en-US" sz="2800" dirty="0"/>
              <a:t> </a:t>
            </a:r>
            <a:r>
              <a:rPr lang="en-US" sz="2800" dirty="0" err="1"/>
              <a:t>bei</a:t>
            </a:r>
            <a:r>
              <a:rPr lang="en-US" sz="2800" dirty="0"/>
              <a:t> 7 mm und 7,4 kA/m</a:t>
            </a:r>
          </a:p>
        </p:txBody>
      </p:sp>
    </p:spTree>
    <p:extLst>
      <p:ext uri="{BB962C8B-B14F-4D97-AF65-F5344CB8AC3E}">
        <p14:creationId xmlns:p14="http://schemas.microsoft.com/office/powerpoint/2010/main" val="3766364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5602584" y="2050181"/>
            <a:ext cx="2222755" cy="2681140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739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7883090" y="3089709"/>
            <a:ext cx="3590223" cy="1641612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742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60EC0-0F21-49B4-A203-A3D7040FAF82}"/>
              </a:ext>
            </a:extLst>
          </p:cNvPr>
          <p:cNvGrpSpPr/>
          <p:nvPr/>
        </p:nvGrpSpPr>
        <p:grpSpPr>
          <a:xfrm>
            <a:off x="5534526" y="1756014"/>
            <a:ext cx="5746301" cy="4600336"/>
            <a:chOff x="838199" y="1756014"/>
            <a:chExt cx="5100589" cy="3933586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C822D11A-5D87-47EE-997C-AF112A9E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>
            <a:xfrm>
              <a:off x="838200" y="1756014"/>
              <a:ext cx="5100588" cy="39335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42ADC9-8C25-41DA-9A14-3F8BD98C0015}"/>
                </a:ext>
              </a:extLst>
            </p:cNvPr>
            <p:cNvSpPr/>
            <p:nvPr/>
          </p:nvSpPr>
          <p:spPr>
            <a:xfrm>
              <a:off x="4281513" y="1756014"/>
              <a:ext cx="1657275" cy="105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DA264-EB1F-417F-ADF9-6594B80E2EAD}"/>
                </a:ext>
              </a:extLst>
            </p:cNvPr>
            <p:cNvSpPr/>
            <p:nvPr/>
          </p:nvSpPr>
          <p:spPr>
            <a:xfrm>
              <a:off x="838199" y="4244917"/>
              <a:ext cx="5100588" cy="1444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6A546678-964A-43A4-9FF0-4C963D256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0" b="73333"/>
            <a:stretch/>
          </p:blipFill>
          <p:spPr>
            <a:xfrm>
              <a:off x="868271" y="4505401"/>
              <a:ext cx="3413242" cy="118419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79D11-CAC9-4FDF-9FEC-FA879BD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7BA7A-C52E-4269-BC07-A737C56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D73B1-042B-494E-AD07-8D7E29DF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61281-1AF5-41AD-BC96-2854D55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5ACDC-517D-4BDC-81AC-700A8319D71A}"/>
              </a:ext>
            </a:extLst>
          </p:cNvPr>
          <p:cNvSpPr/>
          <p:nvPr/>
        </p:nvSpPr>
        <p:spPr>
          <a:xfrm>
            <a:off x="6525927" y="2990865"/>
            <a:ext cx="2473693" cy="103240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8BD28-7810-4D57-A77B-EA2CAE76BE04}"/>
              </a:ext>
            </a:extLst>
          </p:cNvPr>
          <p:cNvSpPr txBox="1"/>
          <p:nvPr/>
        </p:nvSpPr>
        <p:spPr>
          <a:xfrm>
            <a:off x="838198" y="1867301"/>
            <a:ext cx="47059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initiieren</a:t>
            </a:r>
            <a:r>
              <a:rPr lang="en-US" sz="2800" dirty="0"/>
              <a:t> der </a:t>
            </a:r>
            <a:r>
              <a:rPr lang="en-US" sz="2800" dirty="0" err="1"/>
              <a:t>Simulationsparametern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Durchführung</a:t>
            </a:r>
            <a:r>
              <a:rPr lang="en-US" sz="2800" dirty="0"/>
              <a:t> in For-</a:t>
            </a:r>
            <a:r>
              <a:rPr lang="en-US" sz="2800" dirty="0" err="1"/>
              <a:t>Schleifen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r>
              <a:rPr lang="en-US" sz="2800" dirty="0"/>
              <a:t> der </a:t>
            </a:r>
            <a:r>
              <a:rPr lang="en-US" sz="2800" dirty="0" err="1"/>
              <a:t>Datencontainer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63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0231AA-DEB6-4484-B2CE-F75E14771E32}"/>
              </a:ext>
            </a:extLst>
          </p:cNvPr>
          <p:cNvSpPr/>
          <p:nvPr/>
        </p:nvSpPr>
        <p:spPr>
          <a:xfrm>
            <a:off x="2916455" y="1809549"/>
            <a:ext cx="1973735" cy="914400"/>
          </a:xfrm>
          <a:custGeom>
            <a:avLst/>
            <a:gdLst>
              <a:gd name="connsiteX0" fmla="*/ 0 w 1973735"/>
              <a:gd name="connsiteY0" fmla="*/ 548640 h 914400"/>
              <a:gd name="connsiteX1" fmla="*/ 0 w 1973735"/>
              <a:gd name="connsiteY1" fmla="*/ 548640 h 914400"/>
              <a:gd name="connsiteX2" fmla="*/ 48126 w 1973735"/>
              <a:gd name="connsiteY2" fmla="*/ 625643 h 914400"/>
              <a:gd name="connsiteX3" fmla="*/ 77002 w 1973735"/>
              <a:gd name="connsiteY3" fmla="*/ 644893 h 914400"/>
              <a:gd name="connsiteX4" fmla="*/ 86627 w 1973735"/>
              <a:gd name="connsiteY4" fmla="*/ 673769 h 914400"/>
              <a:gd name="connsiteX5" fmla="*/ 105878 w 1973735"/>
              <a:gd name="connsiteY5" fmla="*/ 760396 h 914400"/>
              <a:gd name="connsiteX6" fmla="*/ 115503 w 1973735"/>
              <a:gd name="connsiteY6" fmla="*/ 808523 h 914400"/>
              <a:gd name="connsiteX7" fmla="*/ 144379 w 1973735"/>
              <a:gd name="connsiteY7" fmla="*/ 827773 h 914400"/>
              <a:gd name="connsiteX8" fmla="*/ 182880 w 1973735"/>
              <a:gd name="connsiteY8" fmla="*/ 847024 h 914400"/>
              <a:gd name="connsiteX9" fmla="*/ 818147 w 1973735"/>
              <a:gd name="connsiteY9" fmla="*/ 856649 h 914400"/>
              <a:gd name="connsiteX10" fmla="*/ 1001027 w 1973735"/>
              <a:gd name="connsiteY10" fmla="*/ 885525 h 914400"/>
              <a:gd name="connsiteX11" fmla="*/ 1049153 w 1973735"/>
              <a:gd name="connsiteY11" fmla="*/ 895150 h 914400"/>
              <a:gd name="connsiteX12" fmla="*/ 1155031 w 1973735"/>
              <a:gd name="connsiteY12" fmla="*/ 914400 h 914400"/>
              <a:gd name="connsiteX13" fmla="*/ 1578543 w 1973735"/>
              <a:gd name="connsiteY13" fmla="*/ 904775 h 914400"/>
              <a:gd name="connsiteX14" fmla="*/ 1636294 w 1973735"/>
              <a:gd name="connsiteY14" fmla="*/ 875899 h 914400"/>
              <a:gd name="connsiteX15" fmla="*/ 1665170 w 1973735"/>
              <a:gd name="connsiteY15" fmla="*/ 866274 h 914400"/>
              <a:gd name="connsiteX16" fmla="*/ 1732547 w 1973735"/>
              <a:gd name="connsiteY16" fmla="*/ 798897 h 914400"/>
              <a:gd name="connsiteX17" fmla="*/ 1761423 w 1973735"/>
              <a:gd name="connsiteY17" fmla="*/ 770022 h 914400"/>
              <a:gd name="connsiteX18" fmla="*/ 1896177 w 1973735"/>
              <a:gd name="connsiteY18" fmla="*/ 654518 h 914400"/>
              <a:gd name="connsiteX19" fmla="*/ 1934678 w 1973735"/>
              <a:gd name="connsiteY19" fmla="*/ 596767 h 914400"/>
              <a:gd name="connsiteX20" fmla="*/ 1953928 w 1973735"/>
              <a:gd name="connsiteY20" fmla="*/ 548640 h 914400"/>
              <a:gd name="connsiteX21" fmla="*/ 1973179 w 1973735"/>
              <a:gd name="connsiteY21" fmla="*/ 490889 h 914400"/>
              <a:gd name="connsiteX22" fmla="*/ 1944303 w 1973735"/>
              <a:gd name="connsiteY22" fmla="*/ 259883 h 914400"/>
              <a:gd name="connsiteX23" fmla="*/ 1925052 w 1973735"/>
              <a:gd name="connsiteY23" fmla="*/ 231007 h 914400"/>
              <a:gd name="connsiteX24" fmla="*/ 1915427 w 1973735"/>
              <a:gd name="connsiteY24" fmla="*/ 202131 h 914400"/>
              <a:gd name="connsiteX25" fmla="*/ 1828800 w 1973735"/>
              <a:gd name="connsiteY25" fmla="*/ 134754 h 914400"/>
              <a:gd name="connsiteX26" fmla="*/ 1799924 w 1973735"/>
              <a:gd name="connsiteY26" fmla="*/ 125129 h 914400"/>
              <a:gd name="connsiteX27" fmla="*/ 1751798 w 1973735"/>
              <a:gd name="connsiteY27" fmla="*/ 96253 h 914400"/>
              <a:gd name="connsiteX28" fmla="*/ 1674796 w 1973735"/>
              <a:gd name="connsiteY28" fmla="*/ 77003 h 914400"/>
              <a:gd name="connsiteX29" fmla="*/ 1636294 w 1973735"/>
              <a:gd name="connsiteY29" fmla="*/ 57752 h 914400"/>
              <a:gd name="connsiteX30" fmla="*/ 1588168 w 1973735"/>
              <a:gd name="connsiteY30" fmla="*/ 48127 h 914400"/>
              <a:gd name="connsiteX31" fmla="*/ 1463040 w 1973735"/>
              <a:gd name="connsiteY31" fmla="*/ 28876 h 914400"/>
              <a:gd name="connsiteX32" fmla="*/ 1386038 w 1973735"/>
              <a:gd name="connsiteY32" fmla="*/ 19251 h 914400"/>
              <a:gd name="connsiteX33" fmla="*/ 1328286 w 1973735"/>
              <a:gd name="connsiteY33" fmla="*/ 9626 h 914400"/>
              <a:gd name="connsiteX34" fmla="*/ 1222408 w 1973735"/>
              <a:gd name="connsiteY34" fmla="*/ 0 h 914400"/>
              <a:gd name="connsiteX35" fmla="*/ 519764 w 1973735"/>
              <a:gd name="connsiteY35" fmla="*/ 19251 h 914400"/>
              <a:gd name="connsiteX36" fmla="*/ 452387 w 1973735"/>
              <a:gd name="connsiteY36" fmla="*/ 38502 h 914400"/>
              <a:gd name="connsiteX37" fmla="*/ 423511 w 1973735"/>
              <a:gd name="connsiteY37" fmla="*/ 57752 h 914400"/>
              <a:gd name="connsiteX38" fmla="*/ 385010 w 1973735"/>
              <a:gd name="connsiteY38" fmla="*/ 67377 h 914400"/>
              <a:gd name="connsiteX39" fmla="*/ 356134 w 1973735"/>
              <a:gd name="connsiteY39" fmla="*/ 86628 h 914400"/>
              <a:gd name="connsiteX40" fmla="*/ 317633 w 1973735"/>
              <a:gd name="connsiteY40" fmla="*/ 105878 h 914400"/>
              <a:gd name="connsiteX41" fmla="*/ 298383 w 1973735"/>
              <a:gd name="connsiteY41" fmla="*/ 134754 h 914400"/>
              <a:gd name="connsiteX42" fmla="*/ 269507 w 1973735"/>
              <a:gd name="connsiteY42" fmla="*/ 154005 h 914400"/>
              <a:gd name="connsiteX43" fmla="*/ 231006 w 1973735"/>
              <a:gd name="connsiteY43" fmla="*/ 182880 h 914400"/>
              <a:gd name="connsiteX44" fmla="*/ 115503 w 1973735"/>
              <a:gd name="connsiteY44" fmla="*/ 279133 h 914400"/>
              <a:gd name="connsiteX45" fmla="*/ 96252 w 1973735"/>
              <a:gd name="connsiteY45" fmla="*/ 317634 h 914400"/>
              <a:gd name="connsiteX46" fmla="*/ 77002 w 1973735"/>
              <a:gd name="connsiteY46" fmla="*/ 346510 h 914400"/>
              <a:gd name="connsiteX47" fmla="*/ 48126 w 1973735"/>
              <a:gd name="connsiteY47" fmla="*/ 404262 h 914400"/>
              <a:gd name="connsiteX48" fmla="*/ 38501 w 1973735"/>
              <a:gd name="connsiteY48" fmla="*/ 481264 h 914400"/>
              <a:gd name="connsiteX49" fmla="*/ 0 w 1973735"/>
              <a:gd name="connsiteY49" fmla="*/ 54864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73735" h="914400">
                <a:moveTo>
                  <a:pt x="0" y="548640"/>
                </a:moveTo>
                <a:lnTo>
                  <a:pt x="0" y="548640"/>
                </a:lnTo>
                <a:cubicBezTo>
                  <a:pt x="16042" y="574308"/>
                  <a:pt x="29218" y="602007"/>
                  <a:pt x="48126" y="625643"/>
                </a:cubicBezTo>
                <a:cubicBezTo>
                  <a:pt x="55353" y="634676"/>
                  <a:pt x="69775" y="635860"/>
                  <a:pt x="77002" y="644893"/>
                </a:cubicBezTo>
                <a:cubicBezTo>
                  <a:pt x="83340" y="652816"/>
                  <a:pt x="84166" y="663926"/>
                  <a:pt x="86627" y="673769"/>
                </a:cubicBezTo>
                <a:cubicBezTo>
                  <a:pt x="93801" y="702466"/>
                  <a:pt x="99680" y="731473"/>
                  <a:pt x="105878" y="760396"/>
                </a:cubicBezTo>
                <a:cubicBezTo>
                  <a:pt x="109306" y="776393"/>
                  <a:pt x="107386" y="794319"/>
                  <a:pt x="115503" y="808523"/>
                </a:cubicBezTo>
                <a:cubicBezTo>
                  <a:pt x="121242" y="818567"/>
                  <a:pt x="134335" y="822034"/>
                  <a:pt x="144379" y="827773"/>
                </a:cubicBezTo>
                <a:cubicBezTo>
                  <a:pt x="156837" y="834892"/>
                  <a:pt x="168545" y="846410"/>
                  <a:pt x="182880" y="847024"/>
                </a:cubicBezTo>
                <a:cubicBezTo>
                  <a:pt x="394466" y="856092"/>
                  <a:pt x="606391" y="853441"/>
                  <a:pt x="818147" y="856649"/>
                </a:cubicBezTo>
                <a:cubicBezTo>
                  <a:pt x="891953" y="905851"/>
                  <a:pt x="825993" y="868855"/>
                  <a:pt x="1001027" y="885525"/>
                </a:cubicBezTo>
                <a:cubicBezTo>
                  <a:pt x="1017313" y="887076"/>
                  <a:pt x="1033016" y="892461"/>
                  <a:pt x="1049153" y="895150"/>
                </a:cubicBezTo>
                <a:cubicBezTo>
                  <a:pt x="1152618" y="912394"/>
                  <a:pt x="1081113" y="895921"/>
                  <a:pt x="1155031" y="914400"/>
                </a:cubicBezTo>
                <a:cubicBezTo>
                  <a:pt x="1296202" y="911192"/>
                  <a:pt x="1437786" y="916036"/>
                  <a:pt x="1578543" y="904775"/>
                </a:cubicBezTo>
                <a:cubicBezTo>
                  <a:pt x="1599997" y="903059"/>
                  <a:pt x="1616626" y="884640"/>
                  <a:pt x="1636294" y="875899"/>
                </a:cubicBezTo>
                <a:cubicBezTo>
                  <a:pt x="1645565" y="871778"/>
                  <a:pt x="1655545" y="869482"/>
                  <a:pt x="1665170" y="866274"/>
                </a:cubicBezTo>
                <a:lnTo>
                  <a:pt x="1732547" y="798897"/>
                </a:lnTo>
                <a:cubicBezTo>
                  <a:pt x="1742172" y="789272"/>
                  <a:pt x="1750794" y="778525"/>
                  <a:pt x="1761423" y="770022"/>
                </a:cubicBezTo>
                <a:cubicBezTo>
                  <a:pt x="1871848" y="681681"/>
                  <a:pt x="1828622" y="722073"/>
                  <a:pt x="1896177" y="654518"/>
                </a:cubicBezTo>
                <a:cubicBezTo>
                  <a:pt x="1921623" y="578181"/>
                  <a:pt x="1883177" y="679170"/>
                  <a:pt x="1934678" y="596767"/>
                </a:cubicBezTo>
                <a:cubicBezTo>
                  <a:pt x="1943835" y="582115"/>
                  <a:pt x="1948023" y="564878"/>
                  <a:pt x="1953928" y="548640"/>
                </a:cubicBezTo>
                <a:cubicBezTo>
                  <a:pt x="1960863" y="529570"/>
                  <a:pt x="1973179" y="490889"/>
                  <a:pt x="1973179" y="490889"/>
                </a:cubicBezTo>
                <a:cubicBezTo>
                  <a:pt x="1965780" y="342928"/>
                  <a:pt x="1991628" y="342702"/>
                  <a:pt x="1944303" y="259883"/>
                </a:cubicBezTo>
                <a:cubicBezTo>
                  <a:pt x="1938564" y="249839"/>
                  <a:pt x="1931469" y="240632"/>
                  <a:pt x="1925052" y="231007"/>
                </a:cubicBezTo>
                <a:cubicBezTo>
                  <a:pt x="1921844" y="221382"/>
                  <a:pt x="1921055" y="210573"/>
                  <a:pt x="1915427" y="202131"/>
                </a:cubicBezTo>
                <a:cubicBezTo>
                  <a:pt x="1901190" y="180776"/>
                  <a:pt x="1845189" y="140217"/>
                  <a:pt x="1828800" y="134754"/>
                </a:cubicBezTo>
                <a:cubicBezTo>
                  <a:pt x="1819175" y="131546"/>
                  <a:pt x="1808999" y="129666"/>
                  <a:pt x="1799924" y="125129"/>
                </a:cubicBezTo>
                <a:cubicBezTo>
                  <a:pt x="1783191" y="116762"/>
                  <a:pt x="1768531" y="104620"/>
                  <a:pt x="1751798" y="96253"/>
                </a:cubicBezTo>
                <a:cubicBezTo>
                  <a:pt x="1732068" y="86388"/>
                  <a:pt x="1693099" y="80663"/>
                  <a:pt x="1674796" y="77003"/>
                </a:cubicBezTo>
                <a:cubicBezTo>
                  <a:pt x="1661962" y="70586"/>
                  <a:pt x="1649907" y="62290"/>
                  <a:pt x="1636294" y="57752"/>
                </a:cubicBezTo>
                <a:cubicBezTo>
                  <a:pt x="1620774" y="52579"/>
                  <a:pt x="1604305" y="50817"/>
                  <a:pt x="1588168" y="48127"/>
                </a:cubicBezTo>
                <a:cubicBezTo>
                  <a:pt x="1546542" y="41189"/>
                  <a:pt x="1504816" y="34844"/>
                  <a:pt x="1463040" y="28876"/>
                </a:cubicBezTo>
                <a:cubicBezTo>
                  <a:pt x="1437433" y="25218"/>
                  <a:pt x="1411645" y="22909"/>
                  <a:pt x="1386038" y="19251"/>
                </a:cubicBezTo>
                <a:cubicBezTo>
                  <a:pt x="1366718" y="16491"/>
                  <a:pt x="1347669" y="11906"/>
                  <a:pt x="1328286" y="9626"/>
                </a:cubicBezTo>
                <a:cubicBezTo>
                  <a:pt x="1293091" y="5485"/>
                  <a:pt x="1257701" y="3209"/>
                  <a:pt x="1222408" y="0"/>
                </a:cubicBezTo>
                <a:lnTo>
                  <a:pt x="519764" y="19251"/>
                </a:lnTo>
                <a:cubicBezTo>
                  <a:pt x="513071" y="19512"/>
                  <a:pt x="461867" y="33762"/>
                  <a:pt x="452387" y="38502"/>
                </a:cubicBezTo>
                <a:cubicBezTo>
                  <a:pt x="442040" y="43675"/>
                  <a:pt x="434144" y="53195"/>
                  <a:pt x="423511" y="57752"/>
                </a:cubicBezTo>
                <a:cubicBezTo>
                  <a:pt x="411352" y="62963"/>
                  <a:pt x="397844" y="64169"/>
                  <a:pt x="385010" y="67377"/>
                </a:cubicBezTo>
                <a:cubicBezTo>
                  <a:pt x="375385" y="73794"/>
                  <a:pt x="366178" y="80889"/>
                  <a:pt x="356134" y="86628"/>
                </a:cubicBezTo>
                <a:cubicBezTo>
                  <a:pt x="343676" y="93747"/>
                  <a:pt x="328656" y="96692"/>
                  <a:pt x="317633" y="105878"/>
                </a:cubicBezTo>
                <a:cubicBezTo>
                  <a:pt x="308746" y="113284"/>
                  <a:pt x="306563" y="126574"/>
                  <a:pt x="298383" y="134754"/>
                </a:cubicBezTo>
                <a:cubicBezTo>
                  <a:pt x="290203" y="142934"/>
                  <a:pt x="278921" y="147281"/>
                  <a:pt x="269507" y="154005"/>
                </a:cubicBezTo>
                <a:cubicBezTo>
                  <a:pt x="256453" y="163329"/>
                  <a:pt x="244148" y="173681"/>
                  <a:pt x="231006" y="182880"/>
                </a:cubicBezTo>
                <a:cubicBezTo>
                  <a:pt x="196990" y="206691"/>
                  <a:pt x="135031" y="240077"/>
                  <a:pt x="115503" y="279133"/>
                </a:cubicBezTo>
                <a:cubicBezTo>
                  <a:pt x="109086" y="291967"/>
                  <a:pt x="103371" y="305176"/>
                  <a:pt x="96252" y="317634"/>
                </a:cubicBezTo>
                <a:cubicBezTo>
                  <a:pt x="90513" y="327678"/>
                  <a:pt x="82175" y="336163"/>
                  <a:pt x="77002" y="346510"/>
                </a:cubicBezTo>
                <a:cubicBezTo>
                  <a:pt x="37157" y="426203"/>
                  <a:pt x="103291" y="321516"/>
                  <a:pt x="48126" y="404262"/>
                </a:cubicBezTo>
                <a:cubicBezTo>
                  <a:pt x="44918" y="429929"/>
                  <a:pt x="42434" y="455698"/>
                  <a:pt x="38501" y="481264"/>
                </a:cubicBezTo>
                <a:cubicBezTo>
                  <a:pt x="26988" y="556098"/>
                  <a:pt x="6417" y="537411"/>
                  <a:pt x="0" y="5486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CE301-EC38-4820-8CAB-A2CAFD45D522}"/>
              </a:ext>
            </a:extLst>
          </p:cNvPr>
          <p:cNvSpPr txBox="1"/>
          <p:nvPr/>
        </p:nvSpPr>
        <p:spPr>
          <a:xfrm>
            <a:off x="5176007" y="1809549"/>
            <a:ext cx="616846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Kontaktlose</a:t>
            </a:r>
            <a:r>
              <a:rPr lang="en-US" sz="2800" dirty="0"/>
              <a:t> </a:t>
            </a:r>
            <a:r>
              <a:rPr lang="en-US" sz="2800" dirty="0" err="1"/>
              <a:t>Winkelmessung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Winkel </a:t>
            </a:r>
            <a:r>
              <a:rPr lang="en-US" sz="2800" dirty="0" err="1"/>
              <a:t>encodiert</a:t>
            </a:r>
            <a:r>
              <a:rPr lang="en-US" sz="2800" dirty="0"/>
              <a:t> </a:t>
            </a:r>
            <a:r>
              <a:rPr lang="en-US" sz="2800" dirty="0" err="1"/>
              <a:t>durch</a:t>
            </a:r>
            <a:r>
              <a:rPr lang="en-US" sz="2800" dirty="0"/>
              <a:t> </a:t>
            </a:r>
            <a:r>
              <a:rPr lang="en-US" sz="2800" dirty="0" err="1"/>
              <a:t>Magnetfeld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Feldstärkenmessung</a:t>
            </a:r>
            <a:r>
              <a:rPr lang="en-US" sz="2800" dirty="0"/>
              <a:t> in X-/ Y-</a:t>
            </a:r>
            <a:r>
              <a:rPr lang="en-US" sz="2800" dirty="0" err="1"/>
              <a:t>Richtung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2250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49BAF-ECA9-402F-BCC9-DA40463CFECE}"/>
              </a:ext>
            </a:extLst>
          </p:cNvPr>
          <p:cNvSpPr/>
          <p:nvPr/>
        </p:nvSpPr>
        <p:spPr>
          <a:xfrm>
            <a:off x="8901907" y="1512229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666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2B08EF-C75A-4E38-A91D-EE33D41A44B0}"/>
              </a:ext>
            </a:extLst>
          </p:cNvPr>
          <p:cNvSpPr/>
          <p:nvPr/>
        </p:nvSpPr>
        <p:spPr>
          <a:xfrm>
            <a:off x="6003092" y="1577998"/>
            <a:ext cx="2248812" cy="243435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6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87FA-3C4D-484F-926C-D5A8CE1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Sensor-Array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018F6-D6FB-4EC0-9FC9-A84495D8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522F-51B9-417C-9FA1-FC8B61E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72BF7-418C-45D2-8625-24DB0B4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pic>
        <p:nvPicPr>
          <p:cNvPr id="16" name="Picture 15" descr="Chart, diagram, schematic&#10;&#10;Description automatically generated">
            <a:extLst>
              <a:ext uri="{FF2B5EF4-FFF2-40B4-BE49-F238E27FC236}">
                <a16:creationId xmlns:a16="http://schemas.microsoft.com/office/drawing/2014/main" id="{B02D35A1-9183-4AE6-B789-61478CDB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"/>
          <a:stretch/>
        </p:blipFill>
        <p:spPr>
          <a:xfrm>
            <a:off x="6006164" y="1625822"/>
            <a:ext cx="5347634" cy="45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C2A780-A595-48A5-9C6E-4ADFB7982311}"/>
              </a:ext>
            </a:extLst>
          </p:cNvPr>
          <p:cNvSpPr txBox="1"/>
          <p:nvPr/>
        </p:nvSpPr>
        <p:spPr>
          <a:xfrm>
            <a:off x="838197" y="1867301"/>
            <a:ext cx="4821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Eingabe</a:t>
            </a:r>
            <a:r>
              <a:rPr lang="en-US" sz="2800" dirty="0"/>
              <a:t> – </a:t>
            </a:r>
            <a:r>
              <a:rPr lang="en-US" sz="2800" dirty="0" err="1"/>
              <a:t>Simulationswinkel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Meshgird</a:t>
            </a:r>
            <a:r>
              <a:rPr lang="en-US" sz="2800" dirty="0"/>
              <a:t> – </a:t>
            </a:r>
            <a:r>
              <a:rPr lang="en-US" sz="2800" dirty="0" err="1"/>
              <a:t>Berechnungen</a:t>
            </a:r>
            <a:r>
              <a:rPr lang="en-US" sz="2800" dirty="0"/>
              <a:t> an Sensor-Pixel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Mapping – </a:t>
            </a:r>
            <a:r>
              <a:rPr lang="en-US" sz="2800" dirty="0" err="1"/>
              <a:t>Entnahme</a:t>
            </a:r>
            <a:r>
              <a:rPr lang="en-US" sz="2800" dirty="0"/>
              <a:t> von </a:t>
            </a:r>
            <a:r>
              <a:rPr lang="en-US" sz="2800" dirty="0" err="1"/>
              <a:t>Referenzspannungen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B39C9-81F2-4632-8691-37BA25445F61}"/>
              </a:ext>
            </a:extLst>
          </p:cNvPr>
          <p:cNvSpPr/>
          <p:nvPr/>
        </p:nvSpPr>
        <p:spPr>
          <a:xfrm>
            <a:off x="5900286" y="3982713"/>
            <a:ext cx="5592278" cy="228694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36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</p:spTree>
    <p:extLst>
      <p:ext uri="{BB962C8B-B14F-4D97-AF65-F5344CB8AC3E}">
        <p14:creationId xmlns:p14="http://schemas.microsoft.com/office/powerpoint/2010/main" val="1652959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42283B-1AAA-4E9D-A2C7-9A5B9B12A642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057524-0348-4C4E-B5FF-1FE9AC0B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6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CF8A0-E047-4513-AC45-7D10EE479D50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46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6238D-3D64-48AD-9F03-8DDEAA46841B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16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749F-FAA0-47E3-ACE5-D1B652C1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E7782D6-E671-48CA-A951-D2DF199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66" y="1991131"/>
            <a:ext cx="6830331" cy="34663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FCFC-A0A1-4157-9CD4-0CAB917E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7E20-02D4-4C6B-968D-56E84FD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AB35-B605-467D-B968-C995EE1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BB27B1-E188-4617-AD2B-3265EBF67A92}"/>
              </a:ext>
            </a:extLst>
          </p:cNvPr>
          <p:cNvSpPr/>
          <p:nvPr/>
        </p:nvSpPr>
        <p:spPr>
          <a:xfrm>
            <a:off x="8768611" y="3569917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9E9520-6C8E-4E12-83AC-72342B736FFC}"/>
              </a:ext>
            </a:extLst>
          </p:cNvPr>
          <p:cNvSpPr/>
          <p:nvPr/>
        </p:nvSpPr>
        <p:spPr>
          <a:xfrm rot="10800000">
            <a:off x="9845044" y="3560290"/>
            <a:ext cx="544224" cy="280190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EF9073-64CB-42C6-964E-D907EB95F426}"/>
              </a:ext>
            </a:extLst>
          </p:cNvPr>
          <p:cNvSpPr/>
          <p:nvPr/>
        </p:nvSpPr>
        <p:spPr>
          <a:xfrm rot="5400000">
            <a:off x="9276548" y="2759097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F4CEA-73DB-4736-A937-AE6B52F1E70F}"/>
              </a:ext>
            </a:extLst>
          </p:cNvPr>
          <p:cNvSpPr/>
          <p:nvPr/>
        </p:nvSpPr>
        <p:spPr>
          <a:xfrm rot="16200000">
            <a:off x="9305427" y="4330918"/>
            <a:ext cx="544224" cy="268706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0C8C2C-333C-4E48-9580-4028B5FA3F5F}"/>
              </a:ext>
            </a:extLst>
          </p:cNvPr>
          <p:cNvSpPr/>
          <p:nvPr/>
        </p:nvSpPr>
        <p:spPr>
          <a:xfrm rot="10800000">
            <a:off x="770081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F21176-F054-4BEA-9B02-E5B95FD22A94}"/>
              </a:ext>
            </a:extLst>
          </p:cNvPr>
          <p:cNvSpPr/>
          <p:nvPr/>
        </p:nvSpPr>
        <p:spPr>
          <a:xfrm>
            <a:off x="4320746" y="4249232"/>
            <a:ext cx="544224" cy="284267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B1DD3-E767-4585-97A4-EA72B4DD8988}"/>
              </a:ext>
            </a:extLst>
          </p:cNvPr>
          <p:cNvSpPr txBox="1"/>
          <p:nvPr/>
        </p:nvSpPr>
        <p:spPr>
          <a:xfrm>
            <a:off x="413887" y="1838425"/>
            <a:ext cx="384566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Koniguration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Kernel-Modul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Mittelwertbildung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Durchlaufanzahl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Parametergrenzen</a:t>
            </a:r>
            <a:endParaRPr lang="en-US" sz="2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D717D-D27F-49C4-BBBF-F190238D5141}"/>
              </a:ext>
            </a:extLst>
          </p:cNvPr>
          <p:cNvSpPr/>
          <p:nvPr/>
        </p:nvSpPr>
        <p:spPr>
          <a:xfrm rot="6942789">
            <a:off x="5273508" y="4144797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B13889C-98A8-4204-9C0F-DB9A02E197A8}"/>
              </a:ext>
            </a:extLst>
          </p:cNvPr>
          <p:cNvSpPr/>
          <p:nvPr/>
        </p:nvSpPr>
        <p:spPr>
          <a:xfrm rot="5179351">
            <a:off x="5560350" y="454486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DBC4C1-A0BC-4336-9FCB-883A6E957A09}"/>
              </a:ext>
            </a:extLst>
          </p:cNvPr>
          <p:cNvSpPr/>
          <p:nvPr/>
        </p:nvSpPr>
        <p:spPr>
          <a:xfrm rot="4024554">
            <a:off x="5981107" y="4238299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4AB308-D61F-4FC5-B5D2-BBB15083C1D8}"/>
              </a:ext>
            </a:extLst>
          </p:cNvPr>
          <p:cNvSpPr/>
          <p:nvPr/>
        </p:nvSpPr>
        <p:spPr>
          <a:xfrm rot="2829621">
            <a:off x="6711829" y="3267192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37E8F-BA8A-4CE1-83F7-954E513A7411}"/>
              </a:ext>
            </a:extLst>
          </p:cNvPr>
          <p:cNvSpPr/>
          <p:nvPr/>
        </p:nvSpPr>
        <p:spPr>
          <a:xfrm rot="2829621">
            <a:off x="7314818" y="2310838"/>
            <a:ext cx="368368" cy="208869"/>
          </a:xfrm>
          <a:prstGeom prst="rightArrow">
            <a:avLst/>
          </a:prstGeom>
          <a:solidFill>
            <a:srgbClr val="FF37D9"/>
          </a:solidFill>
          <a:ln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1517-F9E4-4D10-A242-40099481557C}"/>
              </a:ext>
            </a:extLst>
          </p:cNvPr>
          <p:cNvSpPr txBox="1"/>
          <p:nvPr/>
        </p:nvSpPr>
        <p:spPr>
          <a:xfrm>
            <a:off x="6955050" y="5824627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MSLL – Mean-Standardized-Logarithmic-Loss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722A-FB7B-4F29-A6B3-360650A3EED2}"/>
              </a:ext>
            </a:extLst>
          </p:cNvPr>
          <p:cNvSpPr txBox="1"/>
          <p:nvPr/>
        </p:nvSpPr>
        <p:spPr>
          <a:xfrm>
            <a:off x="5526773" y="1621799"/>
            <a:ext cx="180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Generalisierung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A5D5C-06C4-409A-92BE-E460AD4329B6}"/>
              </a:ext>
            </a:extLst>
          </p:cNvPr>
          <p:cNvSpPr txBox="1"/>
          <p:nvPr/>
        </p:nvSpPr>
        <p:spPr>
          <a:xfrm>
            <a:off x="8711661" y="1617927"/>
            <a:ext cx="199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Kernel-</a:t>
            </a:r>
            <a:r>
              <a:rPr lang="en-US" dirty="0" err="1"/>
              <a:t>Skalierung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51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602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EC3A-1BD4-4F1C-9826-D9C3D28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4BC7-0B0C-4A6E-ADBB-4358AD15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25937-C879-4757-A333-EDA1CC60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0B19-E67A-413D-9646-3E11193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F5D5A8-CEFE-492F-8FB7-6A6B3A002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FF20220-8C31-4EF4-BC33-BB10D559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2105" y="1947780"/>
            <a:ext cx="441728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84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649B2-5B6E-45FF-B014-5F8ACE1C2B15}"/>
              </a:ext>
            </a:extLst>
          </p:cNvPr>
          <p:cNvSpPr/>
          <p:nvPr/>
        </p:nvSpPr>
        <p:spPr>
          <a:xfrm>
            <a:off x="5438273" y="2419267"/>
            <a:ext cx="2107933" cy="1478965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21CEC-C29E-4999-A794-AD145048171B}"/>
              </a:ext>
            </a:extLst>
          </p:cNvPr>
          <p:cNvSpPr/>
          <p:nvPr/>
        </p:nvSpPr>
        <p:spPr>
          <a:xfrm>
            <a:off x="5699762" y="407548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4B419-0C58-47E6-819D-FB73C97B1AA2}"/>
              </a:ext>
            </a:extLst>
          </p:cNvPr>
          <p:cNvSpPr/>
          <p:nvPr/>
        </p:nvSpPr>
        <p:spPr>
          <a:xfrm>
            <a:off x="7863840" y="2063510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47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DFA0-2B6B-495A-B624-8797D6C8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6D23A7-0E0A-4BFE-AF79-DBE93F60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61" y="2168254"/>
            <a:ext cx="5830037" cy="2521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075E6-7A19-4474-AD8B-C7E57FE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2667-8926-46F6-957F-4CAFC00F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0C15-FDE2-4A83-A3B7-621BC8A5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8680-C5EC-49E3-9AAC-CBA1D93845CB}"/>
              </a:ext>
            </a:extLst>
          </p:cNvPr>
          <p:cNvSpPr txBox="1"/>
          <p:nvPr/>
        </p:nvSpPr>
        <p:spPr>
          <a:xfrm>
            <a:off x="6955050" y="5439618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  <a:p>
            <a:r>
              <a:rPr lang="en-US" sz="1400" dirty="0"/>
              <a:t>MSLLR – Mean-Standardized-Logarithmic-Loss-Radius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578AA-7187-4B88-9F68-2CFDA41F8E34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Trainingsphase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und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Generalisierung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eingebetteter</a:t>
            </a:r>
            <a:r>
              <a:rPr lang="en-US" sz="2800" dirty="0"/>
              <a:t> 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Finale </a:t>
            </a:r>
            <a:r>
              <a:rPr lang="en-US" sz="2800" dirty="0" err="1"/>
              <a:t>Skalierung</a:t>
            </a:r>
            <a:r>
              <a:rPr lang="en-US" sz="2800" dirty="0"/>
              <a:t> und </a:t>
            </a:r>
            <a:r>
              <a:rPr lang="en-US" sz="2800" dirty="0" err="1"/>
              <a:t>Bewertung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CF256-4CD2-4C47-BF83-F27AEAD109F0}"/>
              </a:ext>
            </a:extLst>
          </p:cNvPr>
          <p:cNvSpPr/>
          <p:nvPr/>
        </p:nvSpPr>
        <p:spPr>
          <a:xfrm>
            <a:off x="7881485" y="3457569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A99362-32E3-4A1C-9897-A425F3840CAE}"/>
              </a:ext>
            </a:extLst>
          </p:cNvPr>
          <p:cNvSpPr/>
          <p:nvPr/>
        </p:nvSpPr>
        <p:spPr>
          <a:xfrm>
            <a:off x="9833811" y="2060302"/>
            <a:ext cx="498907" cy="47726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CD934-C7BB-47D4-ADF8-6500DEAEF26A}"/>
              </a:ext>
            </a:extLst>
          </p:cNvPr>
          <p:cNvSpPr/>
          <p:nvPr/>
        </p:nvSpPr>
        <p:spPr>
          <a:xfrm>
            <a:off x="9606013" y="2733575"/>
            <a:ext cx="1747785" cy="553867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6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503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389778-C483-4D8B-97AD-5C404D79DC2C}"/>
              </a:ext>
            </a:extLst>
          </p:cNvPr>
          <p:cNvSpPr/>
          <p:nvPr/>
        </p:nvSpPr>
        <p:spPr>
          <a:xfrm>
            <a:off x="7170821" y="2695074"/>
            <a:ext cx="3378467" cy="4908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B785B-C135-437F-801A-2AB382C5689E}"/>
              </a:ext>
            </a:extLst>
          </p:cNvPr>
          <p:cNvSpPr/>
          <p:nvPr/>
        </p:nvSpPr>
        <p:spPr>
          <a:xfrm>
            <a:off x="6015790" y="3320716"/>
            <a:ext cx="1001028" cy="529388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1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E50208-1C84-49F9-8B47-73F511A85223}"/>
              </a:ext>
            </a:extLst>
          </p:cNvPr>
          <p:cNvSpPr/>
          <p:nvPr/>
        </p:nvSpPr>
        <p:spPr>
          <a:xfrm>
            <a:off x="7207717" y="3319111"/>
            <a:ext cx="1166261" cy="99223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0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96F3B-3F89-4478-9B69-FA3D160E98D3}"/>
              </a:ext>
            </a:extLst>
          </p:cNvPr>
          <p:cNvSpPr/>
          <p:nvPr/>
        </p:nvSpPr>
        <p:spPr>
          <a:xfrm>
            <a:off x="8409270" y="3317507"/>
            <a:ext cx="1166261" cy="2149641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1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97A9-FF37-4C4D-8C32-80DB02B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F9B4B6-8EDC-45D2-AEBB-3F466C6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691"/>
            <a:ext cx="5257798" cy="48634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48D8-C8DC-4D18-B9E5-A5A5DBF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195B3-D43C-49C0-8DDC-727D1F1E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CB6E-FFF8-4948-A12B-F794408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8EFC61-9902-4ED7-8398-8BE59CA0BDC9}"/>
              </a:ext>
            </a:extLst>
          </p:cNvPr>
          <p:cNvSpPr txBox="1"/>
          <p:nvPr/>
        </p:nvSpPr>
        <p:spPr>
          <a:xfrm>
            <a:off x="838199" y="5909935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GPR – Gaussian Processes for Regression</a:t>
            </a:r>
          </a:p>
          <a:p>
            <a:r>
              <a:rPr lang="en-US" sz="1400" dirty="0"/>
              <a:t>DS –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CC1F5-5ACF-4501-90B5-97E97BED93DF}"/>
              </a:ext>
            </a:extLst>
          </p:cNvPr>
          <p:cNvSpPr txBox="1"/>
          <p:nvPr/>
        </p:nvSpPr>
        <p:spPr>
          <a:xfrm>
            <a:off x="413886" y="1838425"/>
            <a:ext cx="502438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Sequenzielle</a:t>
            </a:r>
            <a:r>
              <a:rPr lang="en-US" sz="2800" dirty="0"/>
              <a:t> </a:t>
            </a:r>
            <a:r>
              <a:rPr lang="en-US" sz="2800" dirty="0" err="1"/>
              <a:t>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Struct-</a:t>
            </a:r>
            <a:r>
              <a:rPr lang="en-US" sz="2800" dirty="0" err="1"/>
              <a:t>basiertes</a:t>
            </a:r>
            <a:r>
              <a:rPr lang="en-US" sz="2800" dirty="0"/>
              <a:t> Modell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Konfigurierung</a:t>
            </a:r>
            <a:r>
              <a:rPr lang="en-US" sz="2800" dirty="0"/>
              <a:t> Framework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Anlegen</a:t>
            </a:r>
            <a:r>
              <a:rPr lang="en-US" sz="2800" dirty="0"/>
              <a:t> von </a:t>
            </a:r>
            <a:r>
              <a:rPr lang="en-US" sz="2800" dirty="0" err="1"/>
              <a:t>Referenzen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Laden der </a:t>
            </a:r>
            <a:r>
              <a:rPr lang="en-US" sz="2800" dirty="0" err="1"/>
              <a:t>Funktionalität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Modellparametrierung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2DC8D4-B7E8-450E-BDEE-F8F060A85C1E}"/>
              </a:ext>
            </a:extLst>
          </p:cNvPr>
          <p:cNvSpPr/>
          <p:nvPr/>
        </p:nvSpPr>
        <p:spPr>
          <a:xfrm>
            <a:off x="9591574" y="3325526"/>
            <a:ext cx="1166261" cy="324138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8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35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696-1859-4F8D-94B4-74D7F9DF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Applikation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FFB5E-4EF7-44CB-A252-744C332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E73D-CA09-4F0A-B6C6-3F7DEF2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E369-5D52-4DF2-9560-C486950F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4F2DC0-FC6D-4672-8B57-DC308F9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818" y="1492901"/>
            <a:ext cx="4792057" cy="49824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5DF145-E59C-4ABB-8B45-AEBA31569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529" y="1985717"/>
            <a:ext cx="4170232" cy="40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1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A773F-F38F-4DB7-87B5-F3A9C3ECB96D}"/>
              </a:ext>
            </a:extLst>
          </p:cNvPr>
          <p:cNvSpPr/>
          <p:nvPr/>
        </p:nvSpPr>
        <p:spPr>
          <a:xfrm>
            <a:off x="5215288" y="2606841"/>
            <a:ext cx="1012257" cy="1185513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33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DA5F16-C0BD-4D6F-8D87-CD1091DDA2B6}"/>
              </a:ext>
            </a:extLst>
          </p:cNvPr>
          <p:cNvSpPr/>
          <p:nvPr/>
        </p:nvSpPr>
        <p:spPr>
          <a:xfrm>
            <a:off x="5432660" y="3993284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A815CD-5B60-41FA-BD29-1A8C625816B8}"/>
              </a:ext>
            </a:extLst>
          </p:cNvPr>
          <p:cNvSpPr/>
          <p:nvPr/>
        </p:nvSpPr>
        <p:spPr>
          <a:xfrm>
            <a:off x="6622986" y="1918860"/>
            <a:ext cx="5927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D7EAE-D1AA-462B-B92C-2A2BA996882D}"/>
              </a:ext>
            </a:extLst>
          </p:cNvPr>
          <p:cNvSpPr/>
          <p:nvPr/>
        </p:nvSpPr>
        <p:spPr>
          <a:xfrm>
            <a:off x="6419251" y="2620837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D22-426A-44E8-AA06-AAA0FC5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DFFD-F86F-4851-AC91-1BDA5711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3813-1DF7-47DE-8715-A3954FA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AC089-22D6-4740-9C90-66C292B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D6B836-E4F8-46ED-A583-313C7C44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017465"/>
            <a:ext cx="6416038" cy="3657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DAF70-9140-47AA-8E92-D712BE691636}"/>
              </a:ext>
            </a:extLst>
          </p:cNvPr>
          <p:cNvSpPr txBox="1"/>
          <p:nvPr/>
        </p:nvSpPr>
        <p:spPr>
          <a:xfrm>
            <a:off x="838199" y="56813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SLL – Standardized-Logarithmic-Loss</a:t>
            </a:r>
          </a:p>
          <a:p>
            <a:r>
              <a:rPr lang="en-US" sz="1400" dirty="0"/>
              <a:t>MSLL – Mean-Standardized-Logarithmic-Loss</a:t>
            </a:r>
          </a:p>
          <a:p>
            <a:r>
              <a:rPr lang="en-US" sz="1400" dirty="0"/>
              <a:t>MSLLA – Mean-Standardized-Logarithmic-Loss-Angle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48A57-9EC1-4475-80E7-7A1D7D487FBF}"/>
              </a:ext>
            </a:extLst>
          </p:cNvPr>
          <p:cNvSpPr txBox="1"/>
          <p:nvPr/>
        </p:nvSpPr>
        <p:spPr>
          <a:xfrm>
            <a:off x="413886" y="1838425"/>
            <a:ext cx="515914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Gernalisierung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Noise-</a:t>
            </a:r>
            <a:r>
              <a:rPr lang="en-US" sz="2800" dirty="0" err="1"/>
              <a:t>Varianz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Verlustberechnung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Speichern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4700-E62F-46EF-9226-1E4EE1D333F6}"/>
              </a:ext>
            </a:extLst>
          </p:cNvPr>
          <p:cNvSpPr/>
          <p:nvPr/>
        </p:nvSpPr>
        <p:spPr>
          <a:xfrm>
            <a:off x="6413236" y="3312918"/>
            <a:ext cx="1012256" cy="480814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8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821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266802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8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3380295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0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382-F232-45C6-9633-69A68FD8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A744F2-82B7-4AA8-B2E8-1BA4F1C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029217"/>
            <a:ext cx="6055250" cy="3678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04410-3092-4213-BB23-AC8C71F5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2715-7A41-44BF-A345-B25AB9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51B97-3018-439E-BB62-D0F98F7A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EA233-9620-4162-9A70-542C26ECA7ED}"/>
              </a:ext>
            </a:extLst>
          </p:cNvPr>
          <p:cNvSpPr txBox="1"/>
          <p:nvPr/>
        </p:nvSpPr>
        <p:spPr>
          <a:xfrm>
            <a:off x="413886" y="1838425"/>
            <a:ext cx="515914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Kernel-</a:t>
            </a:r>
            <a:r>
              <a:rPr lang="en-US" sz="2800" dirty="0" err="1"/>
              <a:t>Skalierung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Setzen</a:t>
            </a:r>
            <a:r>
              <a:rPr lang="en-US" sz="2800" dirty="0"/>
              <a:t> der Parameter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Teilreinitialisierung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Plausibilitätsberechnung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75401-9C73-435F-BDC3-97FFE1160FA5}"/>
              </a:ext>
            </a:extLst>
          </p:cNvPr>
          <p:cNvSpPr/>
          <p:nvPr/>
        </p:nvSpPr>
        <p:spPr>
          <a:xfrm>
            <a:off x="5178391" y="4102192"/>
            <a:ext cx="1086775" cy="1294019"/>
          </a:xfrm>
          <a:prstGeom prst="rect">
            <a:avLst/>
          </a:prstGeom>
          <a:noFill/>
          <a:ln w="38100">
            <a:solidFill>
              <a:srgbClr val="FF3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062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4026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A493-CAA8-4EE3-8DEE-0470565D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Simulation – </a:t>
            </a:r>
            <a:r>
              <a:rPr lang="en-US" sz="5400" dirty="0" err="1"/>
              <a:t>Gauß-Prozesse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147D7-03B4-4917-86EE-3D859F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02.07.2021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D180-7243-43D7-857F-8E28E40F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Tobias Wulf - tobias.wulf@haw-hamburg.de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BF40-99E3-4B14-AED1-03B41027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9326DF-8761-41FF-9B63-E1FFA531C339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F164C-58F8-471D-A4C4-0D5E70027DB6}"/>
              </a:ext>
            </a:extLst>
          </p:cNvPr>
          <p:cNvSpPr txBox="1"/>
          <p:nvPr/>
        </p:nvSpPr>
        <p:spPr>
          <a:xfrm>
            <a:off x="413886" y="1838425"/>
            <a:ext cx="10939912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Arbeitsphase</a:t>
            </a:r>
            <a:endParaRPr lang="en-US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Ausrichtung</a:t>
            </a:r>
            <a:r>
              <a:rPr lang="en-US" sz="2800" dirty="0"/>
              <a:t> des </a:t>
            </a:r>
            <a:r>
              <a:rPr lang="en-US" sz="2800" dirty="0" err="1"/>
              <a:t>Modells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r>
              <a:rPr lang="en-US" sz="2800" dirty="0"/>
              <a:t> von </a:t>
            </a:r>
            <a:r>
              <a:rPr lang="en-US" sz="2800" dirty="0" err="1"/>
              <a:t>Innen</a:t>
            </a:r>
            <a:r>
              <a:rPr lang="en-US" sz="2800" dirty="0"/>
              <a:t> </a:t>
            </a:r>
            <a:r>
              <a:rPr lang="en-US" sz="2800" dirty="0" err="1"/>
              <a:t>nach</a:t>
            </a:r>
            <a:r>
              <a:rPr lang="en-US" sz="2800" dirty="0"/>
              <a:t> </a:t>
            </a:r>
            <a:r>
              <a:rPr lang="en-US" sz="2800" dirty="0" err="1"/>
              <a:t>Außen</a:t>
            </a:r>
            <a:r>
              <a:rPr lang="en-US" sz="2800" dirty="0"/>
              <a:t> </a:t>
            </a:r>
            <a:r>
              <a:rPr lang="en-US" sz="2800" dirty="0" err="1"/>
              <a:t>umgelegt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454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3277</Words>
  <Application>Microsoft Office PowerPoint</Application>
  <PresentationFormat>Widescreen</PresentationFormat>
  <Paragraphs>1081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Bachelorarbeit</vt:lpstr>
      <vt:lpstr>Übersicht</vt:lpstr>
      <vt:lpstr>Übersicht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Applikation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Kennfelder</vt:lpstr>
      <vt:lpstr>Datenadaption</vt:lpstr>
      <vt:lpstr>Datenadaption</vt:lpstr>
      <vt:lpstr>Datenadaption</vt:lpstr>
      <vt:lpstr>Datenadaption</vt:lpstr>
      <vt:lpstr>Datenadaption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Gauß-Prozesse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Software-Aufbau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Sensor-Array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Simulation – Gauß-Prozesse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Erprobungsexperimente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Wulf</dc:creator>
  <cp:lastModifiedBy>Tobias Wulf</cp:lastModifiedBy>
  <cp:revision>204</cp:revision>
  <cp:lastPrinted>2021-07-02T07:04:18Z</cp:lastPrinted>
  <dcterms:created xsi:type="dcterms:W3CDTF">2021-06-22T08:39:02Z</dcterms:created>
  <dcterms:modified xsi:type="dcterms:W3CDTF">2021-07-08T13:10:18Z</dcterms:modified>
</cp:coreProperties>
</file>